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3"/>
  </p:notesMasterIdLst>
  <p:handoutMasterIdLst>
    <p:handoutMasterId r:id="rId34"/>
  </p:handoutMasterIdLst>
  <p:sldIdLst>
    <p:sldId id="378" r:id="rId2"/>
    <p:sldId id="695" r:id="rId3"/>
    <p:sldId id="702" r:id="rId4"/>
    <p:sldId id="571" r:id="rId5"/>
    <p:sldId id="573" r:id="rId6"/>
    <p:sldId id="572" r:id="rId7"/>
    <p:sldId id="574" r:id="rId8"/>
    <p:sldId id="575" r:id="rId9"/>
    <p:sldId id="711" r:id="rId10"/>
    <p:sldId id="583" r:id="rId11"/>
    <p:sldId id="712" r:id="rId12"/>
    <p:sldId id="584" r:id="rId13"/>
    <p:sldId id="585" r:id="rId14"/>
    <p:sldId id="489" r:id="rId15"/>
    <p:sldId id="586" r:id="rId16"/>
    <p:sldId id="587" r:id="rId17"/>
    <p:sldId id="588" r:id="rId18"/>
    <p:sldId id="589" r:id="rId19"/>
    <p:sldId id="685" r:id="rId20"/>
    <p:sldId id="686" r:id="rId21"/>
    <p:sldId id="687" r:id="rId22"/>
    <p:sldId id="595" r:id="rId23"/>
    <p:sldId id="590" r:id="rId24"/>
    <p:sldId id="670" r:id="rId25"/>
    <p:sldId id="713" r:id="rId26"/>
    <p:sldId id="671" r:id="rId27"/>
    <p:sldId id="688" r:id="rId28"/>
    <p:sldId id="700" r:id="rId29"/>
    <p:sldId id="714" r:id="rId30"/>
    <p:sldId id="692" r:id="rId31"/>
    <p:sldId id="701" r:id="rId32"/>
  </p:sldIdLst>
  <p:sldSz cx="9144000" cy="6858000" type="screen4x3"/>
  <p:notesSz cx="6742113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CC00"/>
    <a:srgbClr val="3333FF"/>
    <a:srgbClr val="006600"/>
    <a:srgbClr val="660066"/>
    <a:srgbClr val="FF505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38" autoAdjust="0"/>
    <p:restoredTop sz="95868" autoAdjust="0"/>
  </p:normalViewPr>
  <p:slideViewPr>
    <p:cSldViewPr>
      <p:cViewPr varScale="1">
        <p:scale>
          <a:sx n="83" d="100"/>
          <a:sy n="83" d="100"/>
        </p:scale>
        <p:origin x="451" y="4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enken TE, Titia" userId="S::t.e.vrenken@pl.hanze.nl::b041d8d1-f473-4640-ae4e-e4a45e5ec393" providerId="AD" clId="Web-{C0385E1D-3F64-3C02-5894-29A0452BDE4B}"/>
    <pc:docChg chg="addSld modSld">
      <pc:chgData name="Vrenken TE, Titia" userId="S::t.e.vrenken@pl.hanze.nl::b041d8d1-f473-4640-ae4e-e4a45e5ec393" providerId="AD" clId="Web-{C0385E1D-3F64-3C02-5894-29A0452BDE4B}" dt="2019-09-03T12:57:17.555" v="43" actId="20577"/>
      <pc:docMkLst>
        <pc:docMk/>
      </pc:docMkLst>
      <pc:sldChg chg="delSp modSp">
        <pc:chgData name="Vrenken TE, Titia" userId="S::t.e.vrenken@pl.hanze.nl::b041d8d1-f473-4640-ae4e-e4a45e5ec393" providerId="AD" clId="Web-{C0385E1D-3F64-3C02-5894-29A0452BDE4B}" dt="2019-09-03T12:57:17.555" v="43" actId="20577"/>
        <pc:sldMkLst>
          <pc:docMk/>
          <pc:sldMk cId="3248671549" sldId="573"/>
        </pc:sldMkLst>
        <pc:spChg chg="del mod">
          <ac:chgData name="Vrenken TE, Titia" userId="S::t.e.vrenken@pl.hanze.nl::b041d8d1-f473-4640-ae4e-e4a45e5ec393" providerId="AD" clId="Web-{C0385E1D-3F64-3C02-5894-29A0452BDE4B}" dt="2019-09-03T12:50:37.147" v="9"/>
          <ac:spMkLst>
            <pc:docMk/>
            <pc:sldMk cId="3248671549" sldId="573"/>
            <ac:spMk id="2" creationId="{00000000-0000-0000-0000-000000000000}"/>
          </ac:spMkLst>
        </pc:spChg>
        <pc:spChg chg="del">
          <ac:chgData name="Vrenken TE, Titia" userId="S::t.e.vrenken@pl.hanze.nl::b041d8d1-f473-4640-ae4e-e4a45e5ec393" providerId="AD" clId="Web-{C0385E1D-3F64-3C02-5894-29A0452BDE4B}" dt="2019-09-03T12:50:47.225" v="10"/>
          <ac:spMkLst>
            <pc:docMk/>
            <pc:sldMk cId="3248671549" sldId="573"/>
            <ac:spMk id="8" creationId="{00000000-0000-0000-0000-000000000000}"/>
          </ac:spMkLst>
        </pc:spChg>
        <pc:spChg chg="mod">
          <ac:chgData name="Vrenken TE, Titia" userId="S::t.e.vrenken@pl.hanze.nl::b041d8d1-f473-4640-ae4e-e4a45e5ec393" providerId="AD" clId="Web-{C0385E1D-3F64-3C02-5894-29A0452BDE4B}" dt="2019-09-03T12:57:17.555" v="43" actId="20577"/>
          <ac:spMkLst>
            <pc:docMk/>
            <pc:sldMk cId="3248671549" sldId="573"/>
            <ac:spMk id="16388" creationId="{00000000-0000-0000-0000-000000000000}"/>
          </ac:spMkLst>
        </pc:spChg>
      </pc:sldChg>
      <pc:sldChg chg="modSp">
        <pc:chgData name="Vrenken TE, Titia" userId="S::t.e.vrenken@pl.hanze.nl::b041d8d1-f473-4640-ae4e-e4a45e5ec393" providerId="AD" clId="Web-{C0385E1D-3F64-3C02-5894-29A0452BDE4B}" dt="2019-09-03T12:49:22.944" v="7" actId="20577"/>
        <pc:sldMkLst>
          <pc:docMk/>
          <pc:sldMk cId="3408583850" sldId="695"/>
        </pc:sldMkLst>
        <pc:spChg chg="mod">
          <ac:chgData name="Vrenken TE, Titia" userId="S::t.e.vrenken@pl.hanze.nl::b041d8d1-f473-4640-ae4e-e4a45e5ec393" providerId="AD" clId="Web-{C0385E1D-3F64-3C02-5894-29A0452BDE4B}" dt="2019-09-03T12:49:09.444" v="5" actId="20577"/>
          <ac:spMkLst>
            <pc:docMk/>
            <pc:sldMk cId="3408583850" sldId="695"/>
            <ac:spMk id="16387" creationId="{00000000-0000-0000-0000-000000000000}"/>
          </ac:spMkLst>
        </pc:spChg>
        <pc:spChg chg="mod">
          <ac:chgData name="Vrenken TE, Titia" userId="S::t.e.vrenken@pl.hanze.nl::b041d8d1-f473-4640-ae4e-e4a45e5ec393" providerId="AD" clId="Web-{C0385E1D-3F64-3C02-5894-29A0452BDE4B}" dt="2019-09-03T12:49:22.944" v="7" actId="20577"/>
          <ac:spMkLst>
            <pc:docMk/>
            <pc:sldMk cId="3408583850" sldId="695"/>
            <ac:spMk id="16388" creationId="{00000000-0000-0000-0000-000000000000}"/>
          </ac:spMkLst>
        </pc:spChg>
      </pc:sldChg>
      <pc:sldChg chg="add replId">
        <pc:chgData name="Vrenken TE, Titia" userId="S::t.e.vrenken@pl.hanze.nl::b041d8d1-f473-4640-ae4e-e4a45e5ec393" providerId="AD" clId="Web-{C0385E1D-3F64-3C02-5894-29A0452BDE4B}" dt="2019-09-03T12:48:54.022" v="0"/>
        <pc:sldMkLst>
          <pc:docMk/>
          <pc:sldMk cId="2529575989" sldId="7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76CBD61-C141-4187-AAF3-7E4CE054F60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96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8971" y="1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212" y="4689515"/>
            <a:ext cx="5393690" cy="444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8971" y="9377317"/>
            <a:ext cx="2921582" cy="49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3E1BDBA-DB6F-4C9A-81F8-799AC07793F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2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90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AF56C5-2423-4056-8308-3DB778D5A244}" type="slidenum">
              <a:rPr lang="nl-NL" altLang="nl-NL"/>
              <a:pPr eaLnBrk="1" hangingPunct="1">
                <a:spcBef>
                  <a:spcPct val="0"/>
                </a:spcBef>
              </a:pPr>
              <a:t>19</a:t>
            </a:fld>
            <a:endParaRPr lang="nl-NL" altLang="nl-NL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nl-NL">
                <a:latin typeface="Arial" panose="020B0604020202020204" pitchFamily="34" charset="0"/>
                <a:cs typeface="Arial" panose="020B0604020202020204" pitchFamily="34" charset="0"/>
              </a:rPr>
              <a:t>Figure 40.4 Internal exchange surfaces of complex animals</a:t>
            </a:r>
          </a:p>
        </p:txBody>
      </p:sp>
    </p:spTree>
    <p:extLst>
      <p:ext uri="{BB962C8B-B14F-4D97-AF65-F5344CB8AC3E}">
        <p14:creationId xmlns:p14="http://schemas.microsoft.com/office/powerpoint/2010/main" val="3109693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55E05C-1281-4C17-97D6-C8C39F66E341}" type="slidenum">
              <a:rPr lang="nl-NL" altLang="nl-NL"/>
              <a:pPr eaLnBrk="1" hangingPunct="1">
                <a:spcBef>
                  <a:spcPct val="0"/>
                </a:spcBef>
              </a:pPr>
              <a:t>20</a:t>
            </a:fld>
            <a:endParaRPr lang="nl-NL" altLang="nl-NL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nl-NL">
                <a:latin typeface="Arial" panose="020B0604020202020204" pitchFamily="34" charset="0"/>
                <a:cs typeface="Arial" panose="020B0604020202020204" pitchFamily="34" charset="0"/>
              </a:rPr>
              <a:t>Figure 40.4 Internal exchange surfaces of complex animals</a:t>
            </a:r>
          </a:p>
        </p:txBody>
      </p:sp>
    </p:spTree>
    <p:extLst>
      <p:ext uri="{BB962C8B-B14F-4D97-AF65-F5344CB8AC3E}">
        <p14:creationId xmlns:p14="http://schemas.microsoft.com/office/powerpoint/2010/main" val="268826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448B85D-CDA3-4DB0-9766-B94F1971D643}" type="slidenum">
              <a:rPr lang="nl-NL" altLang="nl-NL"/>
              <a:pPr eaLnBrk="1" hangingPunct="1">
                <a:spcBef>
                  <a:spcPct val="0"/>
                </a:spcBef>
              </a:pPr>
              <a:t>21</a:t>
            </a:fld>
            <a:endParaRPr lang="nl-NL" altLang="nl-NL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nl-NL">
                <a:latin typeface="Arial" panose="020B0604020202020204" pitchFamily="34" charset="0"/>
                <a:cs typeface="Arial" panose="020B0604020202020204" pitchFamily="34" charset="0"/>
              </a:rPr>
              <a:t>Figure 40.4 Internal exchange surfaces of complex animals</a:t>
            </a:r>
          </a:p>
        </p:txBody>
      </p:sp>
    </p:spTree>
    <p:extLst>
      <p:ext uri="{BB962C8B-B14F-4D97-AF65-F5344CB8AC3E}">
        <p14:creationId xmlns:p14="http://schemas.microsoft.com/office/powerpoint/2010/main" val="1928347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rgbClr val="CC3399"/>
                </a:solidFill>
                <a:latin typeface="Arial" charset="0"/>
                <a:ea typeface="+mn-ea"/>
                <a:cs typeface="+mn-cs"/>
              </a:rPr>
              <a:t>https://www.youtube.com/watch?v=1iPndNB7mjw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8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rgbClr val="CC3399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8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rgbClr val="CC3399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sz="1200" kern="1200" dirty="0">
              <a:solidFill>
                <a:srgbClr val="CC3399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1BDBA-DB6F-4C9A-81F8-799AC07793F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1pPr>
                <a:lvl2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2pPr>
                <a:lvl3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3pPr>
                <a:lvl4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4pPr>
                <a:lvl5pPr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>
                    <a:solidFill>
                      <a:schemeClr val="bg1"/>
                    </a:solidFill>
                    <a:latin typeface="Tahoma" pitchFamily="34" charset="0"/>
                    <a:ea typeface="SimSun" pitchFamily="2" charset="-122"/>
                  </a:defRPr>
                </a:lvl9pPr>
              </a:lstStyle>
              <a:p>
                <a:pPr eaLnBrk="0" hangingPunct="0">
                  <a:defRPr/>
                </a:pPr>
                <a:endParaRPr lang="nl-NL" altLang="nl-N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1pPr>
              <a:lvl2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2pPr>
              <a:lvl3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3pPr>
              <a:lvl4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4pPr>
              <a:lvl5pPr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>
                  <a:solidFill>
                    <a:schemeClr val="bg1"/>
                  </a:solidFill>
                  <a:latin typeface="Tahoma" pitchFamily="34" charset="0"/>
                  <a:ea typeface="SimSun" pitchFamily="2" charset="-122"/>
                </a:defRPr>
              </a:lvl9pPr>
            </a:lstStyle>
            <a:p>
              <a:pPr eaLnBrk="0" hangingPunct="0">
                <a:defRPr/>
              </a:pPr>
              <a:endParaRPr lang="nl-NL" altLang="nl-NL">
                <a:solidFill>
                  <a:srgbClr val="000000"/>
                </a:solidFill>
              </a:endParaRPr>
            </a:p>
          </p:txBody>
        </p:sp>
      </p:grpSp>
      <p:sp>
        <p:nvSpPr>
          <p:cNvPr id="501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1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solidFill>
                  <a:srgbClr val="1C1C1C"/>
                </a:solidFill>
                <a:latin typeface="Tahoma" pitchFamily="32" charset="0"/>
              </a:defRPr>
            </a:lvl1pPr>
          </a:lstStyle>
          <a:p>
            <a:pPr>
              <a:defRPr/>
            </a:pPr>
            <a:fld id="{2A591EB7-D0E0-4588-B807-FCD59E4FC8A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42A787D-EF49-4DB7-8936-FDB37DB509C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FA4E5EA-7808-42E7-8379-6DA79CE073B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8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AA03599F-1DEB-46B4-B87E-3EBF0D92EF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1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107369F1-F8C0-4EC7-8097-8574AA18F3D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4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612CA6D-6699-4810-ADDB-02394F04B411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C7AF9686-ABF6-4FCD-9EDF-2F1AD800C7C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0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0422F8DA-E334-4017-A4EF-D71B21C7599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3AA4F063-1F42-48EC-B819-BCB878D88A07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4B32F56E-9BD3-47EC-B4DF-F2EA4E90A30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BF2B5CC3-5CD9-4F30-8DBD-85E048B6BD8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7DEAF927-AB6F-4F70-8FFB-57E825D41C8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5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449263">
              <a:buClr>
                <a:srgbClr val="000000"/>
              </a:buClr>
              <a:buSzPct val="100000"/>
              <a:buFont typeface="Times New Roman" pitchFamily="16" charset="0"/>
              <a:buNone/>
              <a:defRPr>
                <a:latin typeface="Tahoma" pitchFamily="32" charset="0"/>
              </a:defRPr>
            </a:lvl1pPr>
          </a:lstStyle>
          <a:p>
            <a:pPr>
              <a:defRPr/>
            </a:pPr>
            <a:fld id="{5CE3FF34-D1A0-47D5-99AA-241DDBD42BF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5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1pPr>
            <a:lvl2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2pPr>
            <a:lvl3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3pPr>
            <a:lvl4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4pPr>
            <a:lvl5pPr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chemeClr val="bg1"/>
                </a:solidFill>
                <a:latin typeface="Tahoma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kumimoji="1" lang="nl-NL" altLang="nl-NL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/>
              <a:t>Click to edit Master text styles</a:t>
            </a:r>
          </a:p>
          <a:p>
            <a:pPr lvl="1"/>
            <a:r>
              <a:rPr lang="en-US" altLang="nl-NL"/>
              <a:t>Second level</a:t>
            </a:r>
          </a:p>
          <a:p>
            <a:pPr lvl="2"/>
            <a:r>
              <a:rPr lang="en-US" altLang="nl-NL"/>
              <a:t>Third level</a:t>
            </a:r>
          </a:p>
          <a:p>
            <a:pPr lvl="3"/>
            <a:r>
              <a:rPr lang="en-US" altLang="nl-NL"/>
              <a:t>Fourth level</a:t>
            </a:r>
          </a:p>
          <a:p>
            <a:pPr lvl="4"/>
            <a:r>
              <a:rPr lang="en-US" altLang="nl-NL"/>
              <a:t>Fifth level</a:t>
            </a:r>
          </a:p>
        </p:txBody>
      </p:sp>
      <p:sp>
        <p:nvSpPr>
          <p:cNvPr id="4916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endParaRPr lang="en-US">
              <a:latin typeface="Tahoma" pitchFamily="34" charset="0"/>
            </a:endParaRPr>
          </a:p>
        </p:txBody>
      </p:sp>
      <p:sp>
        <p:nvSpPr>
          <p:cNvPr id="4916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914400" eaLnBrk="1" hangingPunct="1">
              <a:buClrTx/>
              <a:buSzTx/>
              <a:buFontTx/>
              <a:buNone/>
              <a:defRPr sz="1400">
                <a:solidFill>
                  <a:srgbClr val="000000"/>
                </a:solidFill>
                <a:ea typeface="SimSun" charset="-122"/>
              </a:defRPr>
            </a:lvl1pPr>
          </a:lstStyle>
          <a:p>
            <a:pPr>
              <a:defRPr/>
            </a:pPr>
            <a:fld id="{7C645376-6E9E-462B-8D10-BFAA75515F34}" type="slidenum">
              <a:rPr lang="en-US">
                <a:latin typeface="Tahoma" pitchFamily="34" charset="0"/>
              </a:rPr>
              <a:pPr>
                <a:defRPr/>
              </a:pPr>
              <a:t>‹nr.›</a:t>
            </a:fld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31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collectiontrade.nl/cms/images/stories/prod0/SNE-LU-MK-2030.jp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iPndNB7mj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9650" y="1822450"/>
            <a:ext cx="8134350" cy="1462088"/>
          </a:xfrm>
        </p:spPr>
        <p:txBody>
          <a:bodyPr/>
          <a:lstStyle/>
          <a:p>
            <a:pPr algn="ctr" eaLnBrk="1" hangingPunct="1"/>
            <a:r>
              <a:rPr lang="en-US" altLang="nl-NL" sz="3200" b="1" dirty="0" err="1"/>
              <a:t>Hoofdstuk</a:t>
            </a:r>
            <a:r>
              <a:rPr lang="en-US" altLang="nl-NL" sz="3200" b="1" dirty="0"/>
              <a:t> 40 </a:t>
            </a:r>
            <a:r>
              <a:rPr lang="en-US" altLang="nl-NL" sz="3200" b="1" dirty="0" err="1"/>
              <a:t>Dierlijke</a:t>
            </a:r>
            <a:r>
              <a:rPr lang="en-US" altLang="nl-NL" sz="3200" b="1" dirty="0"/>
              <a:t> </a:t>
            </a:r>
            <a:r>
              <a:rPr lang="en-US" altLang="nl-NL" sz="3200" b="1" dirty="0" err="1"/>
              <a:t>weefsels</a:t>
            </a:r>
            <a:endParaRPr lang="en-US" altLang="nl-NL" sz="3200" b="1" dirty="0"/>
          </a:p>
        </p:txBody>
      </p:sp>
      <p:sp>
        <p:nvSpPr>
          <p:cNvPr id="15363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C909C6FF-6EFE-40A1-848D-7A502D460DAD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1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1550" y="4870450"/>
            <a:ext cx="489108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>
                <a:latin typeface="Tahoma"/>
                <a:ea typeface="SimSun" pitchFamily="2" charset="-122"/>
              </a:rPr>
              <a:t>H40 The </a:t>
            </a:r>
            <a:r>
              <a:rPr lang="nl-NL" dirty="0" err="1">
                <a:latin typeface="Tahoma"/>
                <a:ea typeface="SimSun" pitchFamily="2" charset="-122"/>
              </a:rPr>
              <a:t>Animal</a:t>
            </a:r>
            <a:r>
              <a:rPr lang="nl-NL" dirty="0">
                <a:latin typeface="Tahoma"/>
                <a:ea typeface="SimSun" pitchFamily="2" charset="-122"/>
              </a:rPr>
              <a:t> Body</a:t>
            </a:r>
          </a:p>
          <a:p>
            <a:pPr defTabSz="449263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nl-NL" dirty="0">
                <a:latin typeface="Tahoma"/>
                <a:ea typeface="SimSun" pitchFamily="2" charset="-122"/>
              </a:rPr>
              <a:t>	</a:t>
            </a:r>
            <a:r>
              <a:rPr lang="nl-NL" dirty="0" err="1">
                <a:latin typeface="Tahoma"/>
                <a:ea typeface="SimSun" pitchFamily="2" charset="-122"/>
              </a:rPr>
              <a:t>blz</a:t>
            </a:r>
            <a:r>
              <a:rPr lang="nl-NL" dirty="0">
                <a:latin typeface="Tahoma"/>
                <a:ea typeface="SimSun" pitchFamily="2" charset="-122"/>
              </a:rPr>
              <a:t> </a:t>
            </a:r>
            <a:r>
              <a:rPr lang="nl-NL" dirty="0" smtClean="0">
                <a:latin typeface="Tahoma"/>
                <a:ea typeface="SimSun" pitchFamily="2" charset="-122"/>
              </a:rPr>
              <a:t>927 </a:t>
            </a:r>
            <a:r>
              <a:rPr lang="nl-NL" dirty="0">
                <a:latin typeface="Tahoma"/>
                <a:ea typeface="SimSun" pitchFamily="2" charset="-122"/>
              </a:rPr>
              <a:t>– </a:t>
            </a:r>
            <a:r>
              <a:rPr lang="nl-NL" dirty="0" smtClean="0">
                <a:latin typeface="Tahoma"/>
                <a:ea typeface="SimSun" pitchFamily="2" charset="-122"/>
              </a:rPr>
              <a:t>937 </a:t>
            </a:r>
            <a:r>
              <a:rPr lang="nl-NL" dirty="0">
                <a:latin typeface="Tahoma"/>
                <a:ea typeface="SimSun" pitchFamily="2" charset="-122"/>
              </a:rPr>
              <a:t>(niet figuur 40.5)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700390"/>
            <a:ext cx="2304586" cy="27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Uitwisseling met omgeving 1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6950075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nl-NL" sz="2400" dirty="0"/>
              <a:t>Mens en zoogdieren?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sz="12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9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Uitwisseling met omgeving 1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6950075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nl-NL" sz="2400" dirty="0"/>
              <a:t>Mens en zoogdieren?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sz="12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1" name="Rechthoek 10"/>
          <p:cNvSpPr>
            <a:spLocks noChangeArrowheads="1"/>
          </p:cNvSpPr>
          <p:nvPr/>
        </p:nvSpPr>
        <p:spPr bwMode="auto">
          <a:xfrm>
            <a:off x="630237" y="2590800"/>
            <a:ext cx="831373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b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>
                <a:latin typeface="+mj-lt"/>
              </a:rPr>
              <a:t>Specifieke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aangepaste</a:t>
            </a:r>
            <a:r>
              <a:rPr lang="en-US" altLang="nl-NL" sz="1800" dirty="0">
                <a:latin typeface="+mj-lt"/>
              </a:rPr>
              <a:t> interne </a:t>
            </a:r>
            <a:r>
              <a:rPr lang="en-US" altLang="nl-NL" sz="1800" dirty="0" err="1">
                <a:latin typeface="+mj-lt"/>
              </a:rPr>
              <a:t>oppervlaktes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zorgen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voor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een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snelle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effectieve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uitwisseling</a:t>
            </a:r>
            <a:endParaRPr lang="nl-NL" altLang="nl-NL" sz="1800" b="1" dirty="0">
              <a:latin typeface="+mj-lt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762000" y="3810000"/>
            <a:ext cx="401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>
                <a:solidFill>
                  <a:srgbClr val="CC3399"/>
                </a:solidFill>
                <a:latin typeface="+mj-lt"/>
              </a:rPr>
              <a:t>Voorbeelden?</a:t>
            </a:r>
          </a:p>
        </p:txBody>
      </p:sp>
    </p:spTree>
    <p:extLst>
      <p:ext uri="{BB962C8B-B14F-4D97-AF65-F5344CB8AC3E}">
        <p14:creationId xmlns:p14="http://schemas.microsoft.com/office/powerpoint/2010/main" val="271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400" dirty="0"/>
              <a:t>Interne oppervlaktes voor uitwisseling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5715000" cy="4286251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1828800" y="6451456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40.4</a:t>
            </a:r>
          </a:p>
        </p:txBody>
      </p:sp>
    </p:spTree>
    <p:extLst>
      <p:ext uri="{BB962C8B-B14F-4D97-AF65-F5344CB8AC3E}">
        <p14:creationId xmlns:p14="http://schemas.microsoft.com/office/powerpoint/2010/main" val="29577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De dunne darm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48" y="2042661"/>
            <a:ext cx="3651821" cy="3834716"/>
          </a:xfrm>
          <a:prstGeom prst="rect">
            <a:avLst/>
          </a:prstGeom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81000" y="4718051"/>
            <a:ext cx="90360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b="1" dirty="0" err="1"/>
              <a:t>Spijsverteringsstelsel</a:t>
            </a:r>
            <a:endParaRPr lang="en-US" altLang="nl-NL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/>
              <a:t>Voedsel</a:t>
            </a:r>
            <a:r>
              <a:rPr lang="en-US" altLang="nl-NL" sz="1800" dirty="0"/>
              <a:t> </a:t>
            </a:r>
            <a:r>
              <a:rPr lang="en-US" altLang="nl-NL" sz="1800" dirty="0" err="1"/>
              <a:t>opname</a:t>
            </a:r>
            <a:r>
              <a:rPr lang="en-US" altLang="nl-NL" sz="1800" dirty="0"/>
              <a:t> </a:t>
            </a:r>
            <a:r>
              <a:rPr lang="en-US" altLang="nl-NL" sz="1800" dirty="0">
                <a:sym typeface="Wingdings" panose="05000000000000000000" pitchFamily="2" charset="2"/>
              </a:rPr>
              <a:t> </a:t>
            </a:r>
            <a:r>
              <a:rPr lang="en-US" altLang="nl-NL" sz="1800" dirty="0" err="1">
                <a:sym typeface="Wingdings" panose="05000000000000000000" pitchFamily="2" charset="2"/>
              </a:rPr>
              <a:t>energie</a:t>
            </a:r>
            <a:r>
              <a:rPr lang="en-US" altLang="nl-NL" sz="1800" dirty="0"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sym typeface="Wingdings" panose="05000000000000000000" pitchFamily="2" charset="2"/>
              </a:rPr>
              <a:t>en</a:t>
            </a:r>
            <a:r>
              <a:rPr lang="en-US" altLang="nl-NL" sz="1800" dirty="0"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sym typeface="Wingdings" panose="05000000000000000000" pitchFamily="2" charset="2"/>
              </a:rPr>
              <a:t>bouwstenen</a:t>
            </a:r>
            <a:endParaRPr lang="en-US" altLang="nl-NL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nl-NL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/>
              <a:t>Dunne </a:t>
            </a:r>
            <a:r>
              <a:rPr lang="en-US" altLang="nl-NL" sz="1800" dirty="0" err="1"/>
              <a:t>darm</a:t>
            </a:r>
            <a:r>
              <a:rPr lang="en-US" altLang="nl-NL" sz="1800" dirty="0"/>
              <a:t>: </a:t>
            </a:r>
            <a:r>
              <a:rPr lang="en-US" altLang="nl-NL" sz="1800" dirty="0" err="1"/>
              <a:t>groot</a:t>
            </a:r>
            <a:r>
              <a:rPr lang="en-US" altLang="nl-NL" sz="1800" dirty="0"/>
              <a:t> </a:t>
            </a:r>
            <a:r>
              <a:rPr lang="en-US" altLang="nl-NL" sz="1800" dirty="0" err="1"/>
              <a:t>oppervlakte</a:t>
            </a:r>
            <a:r>
              <a:rPr lang="en-US" altLang="nl-NL" sz="1800" dirty="0"/>
              <a:t> (</a:t>
            </a:r>
            <a:r>
              <a:rPr lang="en-US" altLang="nl-NL" sz="1800" dirty="0" err="1"/>
              <a:t>vouwing</a:t>
            </a:r>
            <a:r>
              <a:rPr lang="en-US" altLang="nl-NL" sz="1800" dirty="0"/>
              <a:t>) </a:t>
            </a:r>
            <a:r>
              <a:rPr lang="en-US" altLang="nl-NL" sz="1800" dirty="0" err="1"/>
              <a:t>zodat</a:t>
            </a:r>
            <a:r>
              <a:rPr lang="en-US" altLang="nl-NL" sz="1800" dirty="0"/>
              <a:t> </a:t>
            </a:r>
            <a:r>
              <a:rPr lang="en-US" altLang="nl-NL" sz="1800" dirty="0" err="1"/>
              <a:t>er</a:t>
            </a:r>
            <a:r>
              <a:rPr lang="en-US" altLang="nl-NL" sz="1800" dirty="0"/>
              <a:t> </a:t>
            </a:r>
            <a:r>
              <a:rPr lang="en-US" altLang="nl-NL" sz="1800" dirty="0" err="1"/>
              <a:t>een</a:t>
            </a:r>
            <a:r>
              <a:rPr lang="en-US" altLang="nl-NL" sz="1800" dirty="0"/>
              <a:t> </a:t>
            </a:r>
            <a:r>
              <a:rPr lang="en-US" altLang="nl-NL" sz="1800" dirty="0" err="1"/>
              <a:t>goede</a:t>
            </a:r>
            <a:r>
              <a:rPr lang="en-US" altLang="nl-NL" sz="1800" dirty="0"/>
              <a:t> </a:t>
            </a:r>
            <a:r>
              <a:rPr lang="en-US" altLang="nl-NL" sz="1800" dirty="0" err="1"/>
              <a:t>uitwisseling</a:t>
            </a:r>
            <a:r>
              <a:rPr lang="en-US" altLang="nl-NL" sz="1800" dirty="0"/>
              <a:t> is van </a:t>
            </a:r>
            <a:r>
              <a:rPr lang="en-US" altLang="nl-NL" sz="1800" dirty="0" err="1"/>
              <a:t>nutrienten</a:t>
            </a:r>
            <a:r>
              <a:rPr lang="en-US" altLang="nl-NL" sz="1800" dirty="0"/>
              <a:t> met </a:t>
            </a:r>
            <a:r>
              <a:rPr lang="en-US" altLang="nl-NL" sz="1800" dirty="0" err="1"/>
              <a:t>bloedvaatstelsel</a:t>
            </a:r>
            <a:endParaRPr lang="en-US" altLang="nl-NL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/>
          </a:p>
        </p:txBody>
      </p:sp>
      <p:sp>
        <p:nvSpPr>
          <p:cNvPr id="3" name="Rechthoek 2"/>
          <p:cNvSpPr/>
          <p:nvPr/>
        </p:nvSpPr>
        <p:spPr>
          <a:xfrm>
            <a:off x="5454648" y="5105400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40.4</a:t>
            </a:r>
          </a:p>
        </p:txBody>
      </p:sp>
    </p:spTree>
    <p:extLst>
      <p:ext uri="{BB962C8B-B14F-4D97-AF65-F5344CB8AC3E}">
        <p14:creationId xmlns:p14="http://schemas.microsoft.com/office/powerpoint/2010/main" val="4326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nl-NL" altLang="nl-NL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nl-NL" altLang="nl-NL"/>
          </a:p>
        </p:txBody>
      </p:sp>
      <p:pic>
        <p:nvPicPr>
          <p:cNvPr id="10244" name="Picture 4" descr="jejunum 4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96413" cy="702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79388" y="188913"/>
            <a:ext cx="18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nl-NL" sz="3600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0" y="5715000"/>
            <a:ext cx="457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000"/>
              <a:t>Prep. 40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000"/>
              <a:t>Jejunum kat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000"/>
              <a:t>Mallory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000"/>
              <a:t>10x4</a:t>
            </a:r>
            <a:endParaRPr lang="nl-NL" altLang="nl-NL" sz="2000"/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6000750" y="430213"/>
            <a:ext cx="10810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nl-NL" sz="1800"/>
              <a:t>bind-weefsel</a:t>
            </a:r>
            <a:endParaRPr lang="nl-NL" altLang="nl-NL" sz="1800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5724525" y="6524625"/>
            <a:ext cx="2951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nl-NL" sz="1800"/>
              <a:t>darmvilli =darmvlokken</a:t>
            </a:r>
            <a:endParaRPr lang="nl-NL" altLang="nl-NL" sz="1800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 flipH="1" flipV="1">
            <a:off x="5651500" y="6165850"/>
            <a:ext cx="360363" cy="358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V="1">
            <a:off x="6516688" y="5445125"/>
            <a:ext cx="287337" cy="1152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 flipH="1" flipV="1">
            <a:off x="5580063" y="4868863"/>
            <a:ext cx="720725" cy="165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F3ABA3B-3379-4312-A8D7-47DC35044C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 err="1"/>
              <a:t>Jejunum</a:t>
            </a:r>
            <a:r>
              <a:rPr lang="nl-NL" sz="3600" dirty="0"/>
              <a:t> kat</a:t>
            </a:r>
          </a:p>
        </p:txBody>
      </p:sp>
      <p:sp>
        <p:nvSpPr>
          <p:cNvPr id="513031" name="Text Box 7"/>
          <p:cNvSpPr txBox="1">
            <a:spLocks noChangeArrowheads="1"/>
          </p:cNvSpPr>
          <p:nvPr/>
        </p:nvSpPr>
        <p:spPr bwMode="auto">
          <a:xfrm>
            <a:off x="3635375" y="5229225"/>
            <a:ext cx="1439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Goblet cell</a:t>
            </a:r>
            <a:endParaRPr lang="nl-NL" sz="1400"/>
          </a:p>
        </p:txBody>
      </p:sp>
      <p:sp>
        <p:nvSpPr>
          <p:cNvPr id="513033" name="Line 9"/>
          <p:cNvSpPr>
            <a:spLocks noChangeShapeType="1"/>
          </p:cNvSpPr>
          <p:nvPr/>
        </p:nvSpPr>
        <p:spPr bwMode="auto">
          <a:xfrm>
            <a:off x="3348038" y="5373688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13034" name="Line 10"/>
          <p:cNvSpPr>
            <a:spLocks noChangeShapeType="1"/>
          </p:cNvSpPr>
          <p:nvPr/>
        </p:nvSpPr>
        <p:spPr bwMode="auto">
          <a:xfrm>
            <a:off x="2627313" y="6237288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513035" name="Text Box 11"/>
          <p:cNvSpPr txBox="1">
            <a:spLocks noChangeArrowheads="1"/>
          </p:cNvSpPr>
          <p:nvPr/>
        </p:nvSpPr>
        <p:spPr bwMode="auto">
          <a:xfrm>
            <a:off x="3924300" y="5872163"/>
            <a:ext cx="19431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Vorm kern van het epitheel is ook cylindrisch</a:t>
            </a:r>
            <a:endParaRPr lang="nl-NL" sz="140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998416"/>
            <a:ext cx="6286544" cy="46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6500826" y="3857628"/>
            <a:ext cx="1439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Goblet cell</a:t>
            </a:r>
            <a:endParaRPr lang="nl-NL" sz="1400" dirty="0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6213489" y="400209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5561029" y="5437199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6858016" y="5072074"/>
            <a:ext cx="19431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err="1"/>
              <a:t>Vorm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kern</a:t>
            </a:r>
            <a:r>
              <a:rPr lang="en-US" sz="1400" dirty="0"/>
              <a:t> van het </a:t>
            </a:r>
            <a:r>
              <a:rPr lang="en-US" sz="1400" dirty="0" err="1"/>
              <a:t>epitheel</a:t>
            </a:r>
            <a:r>
              <a:rPr lang="en-US" sz="1400" dirty="0"/>
              <a:t> is </a:t>
            </a:r>
            <a:r>
              <a:rPr lang="en-US" sz="1400" dirty="0" err="1"/>
              <a:t>ook</a:t>
            </a:r>
            <a:r>
              <a:rPr lang="en-US" sz="1400" dirty="0"/>
              <a:t> </a:t>
            </a:r>
            <a:r>
              <a:rPr lang="en-US" sz="1400" dirty="0" err="1"/>
              <a:t>cylindrisch</a:t>
            </a:r>
            <a:endParaRPr lang="nl-NL" sz="1400" dirty="0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2500298" y="4214818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1328262" y="3714752"/>
            <a:ext cx="121444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 err="1"/>
              <a:t>Eenlagig</a:t>
            </a:r>
            <a:r>
              <a:rPr lang="en-US" sz="1400" dirty="0"/>
              <a:t> </a:t>
            </a:r>
            <a:r>
              <a:rPr lang="en-US" sz="1400" dirty="0" err="1"/>
              <a:t>cylindrisch</a:t>
            </a:r>
            <a:r>
              <a:rPr lang="en-US" sz="1400" dirty="0"/>
              <a:t> </a:t>
            </a:r>
            <a:r>
              <a:rPr lang="en-US" sz="1400" dirty="0" err="1"/>
              <a:t>epitheel</a:t>
            </a:r>
            <a:r>
              <a:rPr lang="en-US" sz="1400" dirty="0"/>
              <a:t> met </a:t>
            </a:r>
            <a:r>
              <a:rPr lang="en-US" sz="1400" dirty="0" err="1"/>
              <a:t>microvilli</a:t>
            </a:r>
            <a:endParaRPr lang="nl-NL" sz="1400" dirty="0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3428992" y="2786058"/>
            <a:ext cx="1296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2200272" y="2635671"/>
            <a:ext cx="19431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>
                <a:solidFill>
                  <a:srgbClr val="0070C0"/>
                </a:solidFill>
              </a:rPr>
              <a:t>Bindweefsel</a:t>
            </a:r>
            <a:endParaRPr lang="nl-NL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28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31" grpId="0"/>
      <p:bldP spid="513033" grpId="0" animBg="1"/>
      <p:bldP spid="513034" grpId="0" animBg="1"/>
      <p:bldP spid="15" grpId="0"/>
      <p:bldP spid="16" grpId="0" animBg="1"/>
      <p:bldP spid="17" grpId="0" animBg="1"/>
      <p:bldP spid="19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De longen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81000" y="4718051"/>
            <a:ext cx="90360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b="1" dirty="0" err="1">
                <a:latin typeface="+mj-lt"/>
              </a:rPr>
              <a:t>Ademhalingssysteem</a:t>
            </a:r>
            <a:endParaRPr lang="en-US" altLang="nl-NL" sz="1800" b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nl-NL" sz="18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>
                <a:latin typeface="+mj-lt"/>
              </a:rPr>
              <a:t>Longen</a:t>
            </a:r>
            <a:r>
              <a:rPr lang="en-US" altLang="nl-NL" sz="1800" dirty="0">
                <a:latin typeface="+mj-lt"/>
              </a:rPr>
              <a:t>: </a:t>
            </a:r>
            <a:r>
              <a:rPr lang="en-US" altLang="nl-NL" sz="1800" dirty="0" err="1">
                <a:latin typeface="+mj-lt"/>
              </a:rPr>
              <a:t>microscopische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sponsachtige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structuur</a:t>
            </a:r>
            <a:r>
              <a:rPr lang="en-US" altLang="nl-NL" sz="1800" dirty="0">
                <a:latin typeface="+mj-lt"/>
              </a:rPr>
              <a:t> (</a:t>
            </a:r>
            <a:r>
              <a:rPr lang="en-US" altLang="nl-NL" sz="1800" dirty="0" err="1">
                <a:latin typeface="+mj-lt"/>
              </a:rPr>
              <a:t>vertakking</a:t>
            </a:r>
            <a:r>
              <a:rPr lang="en-US" altLang="nl-NL" sz="1800" dirty="0">
                <a:latin typeface="+mj-lt"/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vergroting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van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oppervlakte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voor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een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optimale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uitwisseling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van O</a:t>
            </a:r>
            <a:r>
              <a:rPr lang="en-US" altLang="nl-NL" sz="1800" baseline="-25000" dirty="0">
                <a:latin typeface="+mj-lt"/>
                <a:sym typeface="Wingdings" panose="05000000000000000000" pitchFamily="2" charset="2"/>
              </a:rPr>
              <a:t>2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↔ CO</a:t>
            </a:r>
            <a:r>
              <a:rPr lang="en-US" altLang="nl-NL" sz="1800" baseline="-25000" dirty="0">
                <a:latin typeface="+mj-lt"/>
                <a:sym typeface="Wingdings" panose="05000000000000000000" pitchFamily="2" charset="2"/>
              </a:rPr>
              <a:t>2</a:t>
            </a:r>
            <a:endParaRPr lang="en-US" altLang="nl-NL" sz="18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latin typeface="+mj-lt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34" y="2002412"/>
            <a:ext cx="3572566" cy="2853175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4273725" y="4464218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40.4</a:t>
            </a:r>
          </a:p>
        </p:txBody>
      </p:sp>
    </p:spTree>
    <p:extLst>
      <p:ext uri="{BB962C8B-B14F-4D97-AF65-F5344CB8AC3E}">
        <p14:creationId xmlns:p14="http://schemas.microsoft.com/office/powerpoint/2010/main" val="18465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De nieren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81000" y="4718051"/>
            <a:ext cx="90360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b="1" dirty="0" err="1">
                <a:latin typeface="+mj-lt"/>
              </a:rPr>
              <a:t>Excretie</a:t>
            </a:r>
            <a:r>
              <a:rPr lang="en-US" altLang="nl-NL" sz="1800" b="1" dirty="0">
                <a:latin typeface="+mj-lt"/>
              </a:rPr>
              <a:t> (</a:t>
            </a:r>
            <a:r>
              <a:rPr lang="en-US" altLang="nl-NL" sz="1800" b="1" dirty="0" err="1">
                <a:latin typeface="+mj-lt"/>
              </a:rPr>
              <a:t>uitscheidings</a:t>
            </a:r>
            <a:r>
              <a:rPr lang="en-US" altLang="nl-NL" sz="1800" b="1" dirty="0">
                <a:latin typeface="+mj-lt"/>
              </a:rPr>
              <a:t>) </a:t>
            </a:r>
            <a:r>
              <a:rPr lang="en-US" altLang="nl-NL" sz="1800" b="1" dirty="0" err="1">
                <a:latin typeface="+mj-lt"/>
              </a:rPr>
              <a:t>systeem</a:t>
            </a:r>
            <a:endParaRPr lang="en-US" altLang="nl-NL" sz="1800" b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nl-NL" sz="18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Nieren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: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Microscopische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tubuli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,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vergroten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de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uitwisseling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van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stoffen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vanuit</a:t>
            </a:r>
            <a:r>
              <a:rPr lang="en-US" altLang="nl-NL" sz="1800" dirty="0">
                <a:latin typeface="+mj-lt"/>
                <a:sym typeface="Wingdings" panose="05000000000000000000" pitchFamily="2" charset="2"/>
              </a:rPr>
              <a:t> de </a:t>
            </a:r>
            <a:r>
              <a:rPr lang="en-US" altLang="nl-NL" sz="1800" dirty="0" err="1">
                <a:latin typeface="+mj-lt"/>
                <a:sym typeface="Wingdings" panose="05000000000000000000" pitchFamily="2" charset="2"/>
              </a:rPr>
              <a:t>bloedvaten</a:t>
            </a:r>
            <a:endParaRPr lang="nl-NL" altLang="nl-NL" sz="1800" dirty="0">
              <a:latin typeface="+mj-lt"/>
            </a:endParaRPr>
          </a:p>
        </p:txBody>
      </p:sp>
      <p:pic>
        <p:nvPicPr>
          <p:cNvPr id="7" name="Picture 11" descr="40_04dInternalSurfaces-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9"/>
          <a:stretch/>
        </p:blipFill>
        <p:spPr>
          <a:xfrm>
            <a:off x="4636008" y="1905000"/>
            <a:ext cx="3517392" cy="3097349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4636008" y="4254293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40.4</a:t>
            </a:r>
          </a:p>
        </p:txBody>
      </p:sp>
    </p:spTree>
    <p:extLst>
      <p:ext uri="{BB962C8B-B14F-4D97-AF65-F5344CB8AC3E}">
        <p14:creationId xmlns:p14="http://schemas.microsoft.com/office/powerpoint/2010/main" val="39640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Orgaansystemen (zoogdieren)</a:t>
            </a:r>
          </a:p>
        </p:txBody>
      </p:sp>
      <p:pic>
        <p:nvPicPr>
          <p:cNvPr id="8" name="Picture 2" descr="40_T01OrganSystems-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0" y="1828800"/>
            <a:ext cx="8548687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6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6" descr="Het spijsverteringskana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62818"/>
            <a:ext cx="4332956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kstvak 1"/>
          <p:cNvSpPr txBox="1">
            <a:spLocks noChangeArrowheads="1"/>
          </p:cNvSpPr>
          <p:nvPr/>
        </p:nvSpPr>
        <p:spPr bwMode="auto">
          <a:xfrm>
            <a:off x="4716463" y="1844675"/>
            <a:ext cx="47148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u="sng"/>
              <a:t>Functie: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u="sng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/>
              <a:t>Voedsel verwerking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/>
              <a:t>(slikken, vertering, absorptie, uitscheiding)</a:t>
            </a:r>
          </a:p>
        </p:txBody>
      </p:sp>
      <p:sp>
        <p:nvSpPr>
          <p:cNvPr id="3" name="Rechthoek 2"/>
          <p:cNvSpPr/>
          <p:nvPr/>
        </p:nvSpPr>
        <p:spPr>
          <a:xfrm>
            <a:off x="1172029" y="1066800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kern="0" dirty="0">
                <a:solidFill>
                  <a:srgbClr val="333399"/>
                </a:solidFill>
                <a:latin typeface="Tahoma"/>
                <a:ea typeface="+mj-ea"/>
                <a:cs typeface="+mj-cs"/>
              </a:rPr>
              <a:t>Spijsverteringsstelsel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37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2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Herhaling H31 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>
              <a:buFont typeface="Wingdings"/>
              <a:buChar char="n"/>
            </a:pPr>
            <a:r>
              <a:rPr lang="nl-NL" dirty="0" err="1" smtClean="0"/>
              <a:t>Socrative</a:t>
            </a:r>
            <a:r>
              <a:rPr lang="nl-NL" dirty="0" smtClean="0"/>
              <a:t> resultaten</a:t>
            </a:r>
            <a:endParaRPr lang="nl-NL" dirty="0"/>
          </a:p>
          <a:p>
            <a:pPr marL="457200" lvl="1" indent="0" algn="just">
              <a:buFont typeface="Wingdings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583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 descr="Urineleiders bij een vrou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2550998"/>
            <a:ext cx="432435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1617663" y="5849144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800"/>
              <a:t>https://urologie.slingeland.nl/kenniscentrum</a:t>
            </a:r>
          </a:p>
        </p:txBody>
      </p:sp>
      <p:sp>
        <p:nvSpPr>
          <p:cNvPr id="19461" name="Rechthoek 1"/>
          <p:cNvSpPr>
            <a:spLocks noChangeArrowheads="1"/>
          </p:cNvSpPr>
          <p:nvPr/>
        </p:nvSpPr>
        <p:spPr bwMode="auto">
          <a:xfrm>
            <a:off x="4643437" y="2971800"/>
            <a:ext cx="4752975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u="sng" dirty="0"/>
              <a:t>Functie: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u="sng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/>
              <a:t>Verwijderen van afvalstoffen,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/>
              <a:t>reguleren van waterhuishouding in bloed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/>
          </a:p>
        </p:txBody>
      </p:sp>
      <p:sp>
        <p:nvSpPr>
          <p:cNvPr id="3" name="Rechthoek 2"/>
          <p:cNvSpPr/>
          <p:nvPr/>
        </p:nvSpPr>
        <p:spPr>
          <a:xfrm>
            <a:off x="1246981" y="1066800"/>
            <a:ext cx="4527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3600" kern="0" dirty="0">
                <a:solidFill>
                  <a:srgbClr val="333399"/>
                </a:solidFill>
                <a:latin typeface="Tahoma"/>
              </a:rPr>
              <a:t>Uitscheidingssysteem</a:t>
            </a:r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6" descr="https://www.mchaaglanden.nl/img/stimulansz/afbeeldingen/gezondheid/MK_bloedsomloop.png?width=6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2251210"/>
            <a:ext cx="6019626" cy="360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hthoek 1"/>
          <p:cNvSpPr>
            <a:spLocks noChangeArrowheads="1"/>
          </p:cNvSpPr>
          <p:nvPr/>
        </p:nvSpPr>
        <p:spPr bwMode="auto">
          <a:xfrm>
            <a:off x="360363" y="5638800"/>
            <a:ext cx="4572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u="sng" dirty="0"/>
              <a:t>Functie: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/>
              <a:t>Verspreiding van stoffen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295399" y="928914"/>
            <a:ext cx="3017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3600" kern="0" dirty="0">
                <a:solidFill>
                  <a:srgbClr val="333399"/>
                </a:solidFill>
                <a:latin typeface="Tahoma"/>
              </a:rPr>
              <a:t>Bloedsomloop</a:t>
            </a:r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17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9681B1-2945-4546-B64F-69237DD3AEB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Orgaan – weefsel – cel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181214"/>
            <a:ext cx="7772400" cy="4114800"/>
          </a:xfrm>
        </p:spPr>
        <p:txBody>
          <a:bodyPr/>
          <a:lstStyle/>
          <a:p>
            <a:pPr lvl="0" eaLnBrk="1" hangingPunct="1">
              <a:buClr>
                <a:srgbClr val="3333CC"/>
              </a:buClr>
            </a:pPr>
            <a:r>
              <a:rPr lang="nl-NL" dirty="0">
                <a:solidFill>
                  <a:srgbClr val="000000"/>
                </a:solidFill>
              </a:rPr>
              <a:t>Orgaan</a:t>
            </a:r>
          </a:p>
          <a:p>
            <a:pPr lvl="0" eaLnBrk="1" hangingPunct="1">
              <a:buClr>
                <a:srgbClr val="3333CC"/>
              </a:buClr>
              <a:buNone/>
            </a:pPr>
            <a:r>
              <a:rPr lang="nl-NL" sz="2000" dirty="0">
                <a:solidFill>
                  <a:srgbClr val="FF0000"/>
                </a:solidFill>
              </a:rPr>
              <a:t>Opgebouwd uit weefseltypen </a:t>
            </a:r>
          </a:p>
          <a:p>
            <a:pPr eaLnBrk="1" hangingPunct="1">
              <a:buNone/>
            </a:pPr>
            <a:endParaRPr lang="nl-NL" dirty="0"/>
          </a:p>
          <a:p>
            <a:pPr eaLnBrk="1" hangingPunct="1"/>
            <a:r>
              <a:rPr lang="nl-NL" dirty="0"/>
              <a:t>Weefsel</a:t>
            </a:r>
          </a:p>
          <a:p>
            <a:pPr eaLnBrk="1" hangingPunct="1">
              <a:buNone/>
            </a:pPr>
            <a:r>
              <a:rPr lang="nl-NL" sz="2000" dirty="0">
                <a:solidFill>
                  <a:srgbClr val="FF0000"/>
                </a:solidFill>
              </a:rPr>
              <a:t>Gelijk gedifferentieerde cellen</a:t>
            </a:r>
          </a:p>
          <a:p>
            <a:pPr eaLnBrk="1" hangingPunct="1">
              <a:buNone/>
            </a:pPr>
            <a:endParaRPr lang="nl-NL" sz="2000" dirty="0">
              <a:solidFill>
                <a:srgbClr val="FF0000"/>
              </a:solidFill>
            </a:endParaRPr>
          </a:p>
          <a:p>
            <a:pPr lvl="0" eaLnBrk="1" hangingPunct="1">
              <a:buClr>
                <a:srgbClr val="3333CC"/>
              </a:buClr>
            </a:pPr>
            <a:r>
              <a:rPr lang="nl-NL" dirty="0">
                <a:solidFill>
                  <a:srgbClr val="000000"/>
                </a:solidFill>
              </a:rPr>
              <a:t>Cel</a:t>
            </a:r>
          </a:p>
          <a:p>
            <a:pPr marL="0" lvl="0" indent="0" eaLnBrk="1" hangingPunct="1">
              <a:buClr>
                <a:srgbClr val="3333CC"/>
              </a:buClr>
              <a:buNone/>
            </a:pPr>
            <a:r>
              <a:rPr lang="nl-NL" sz="2000" dirty="0">
                <a:solidFill>
                  <a:srgbClr val="FF0000"/>
                </a:solidFill>
              </a:rPr>
              <a:t>Kleinste eenheid van leven</a:t>
            </a:r>
          </a:p>
          <a:p>
            <a:pPr eaLnBrk="1" hangingPunct="1"/>
            <a:endParaRPr lang="nl-NL" dirty="0"/>
          </a:p>
          <a:p>
            <a:pPr eaLnBrk="1" hangingPunct="1">
              <a:buFont typeface="Wingdings" pitchFamily="2" charset="2"/>
              <a:buNone/>
            </a:pPr>
            <a:endParaRPr lang="nl-NL" sz="2800" dirty="0"/>
          </a:p>
          <a:p>
            <a:pPr eaLnBrk="1" hangingPunct="1">
              <a:buFont typeface="Wingdings" pitchFamily="2" charset="2"/>
              <a:buNone/>
            </a:pPr>
            <a:endParaRPr lang="nl-NL" sz="2800" dirty="0"/>
          </a:p>
        </p:txBody>
      </p:sp>
      <p:pic>
        <p:nvPicPr>
          <p:cNvPr id="91138" name="Picture 2" descr="http://www.collectiontrade.nl/cms/images/stories/prod2/SNE-LU-MK-203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857364"/>
            <a:ext cx="3619500" cy="4762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89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http://cnx.org/content/m46046/latest/401_Types_of_Tiss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2618635"/>
            <a:ext cx="4000496" cy="423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9681B1-2945-4546-B64F-69237DD3AEB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Histologie = leer van de weefsels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214554"/>
            <a:ext cx="7772400" cy="4114800"/>
          </a:xfrm>
        </p:spPr>
        <p:txBody>
          <a:bodyPr/>
          <a:lstStyle/>
          <a:p>
            <a:pPr eaLnBrk="1" hangingPunct="1"/>
            <a:r>
              <a:rPr lang="nl-NL" sz="2400" dirty="0"/>
              <a:t>Er zijn </a:t>
            </a:r>
            <a:r>
              <a:rPr lang="nl-NL" sz="2400" b="1" dirty="0"/>
              <a:t>4 typen </a:t>
            </a:r>
            <a:r>
              <a:rPr lang="nl-NL" sz="2400" dirty="0"/>
              <a:t>weefsels</a:t>
            </a:r>
          </a:p>
          <a:p>
            <a:pPr eaLnBrk="1" hangingPunct="1">
              <a:buNone/>
            </a:pPr>
            <a:endParaRPr lang="nl-NL" sz="2400" dirty="0"/>
          </a:p>
          <a:p>
            <a:pPr eaLnBrk="1" hangingPunct="1">
              <a:buNone/>
            </a:pPr>
            <a:endParaRPr lang="nl-NL" sz="2400" dirty="0"/>
          </a:p>
          <a:p>
            <a:pPr lvl="1" eaLnBrk="1" hangingPunct="1"/>
            <a:r>
              <a:rPr lang="nl-NL" sz="2400" dirty="0"/>
              <a:t>Epitheel (</a:t>
            </a:r>
            <a:r>
              <a:rPr lang="nl-NL" sz="2400" dirty="0" err="1"/>
              <a:t>epithelial</a:t>
            </a:r>
            <a:r>
              <a:rPr lang="nl-NL" sz="2400" dirty="0"/>
              <a:t>)</a:t>
            </a:r>
          </a:p>
          <a:p>
            <a:pPr lvl="1" eaLnBrk="1" hangingPunct="1"/>
            <a:r>
              <a:rPr lang="nl-NL" sz="2400" dirty="0"/>
              <a:t>Bindweefsel (</a:t>
            </a:r>
            <a:r>
              <a:rPr lang="nl-NL" sz="2400" dirty="0" err="1"/>
              <a:t>connective</a:t>
            </a:r>
            <a:r>
              <a:rPr lang="nl-NL" sz="2400" dirty="0"/>
              <a:t>)</a:t>
            </a:r>
          </a:p>
          <a:p>
            <a:pPr lvl="1" eaLnBrk="1" hangingPunct="1"/>
            <a:r>
              <a:rPr lang="nl-NL" sz="2400" dirty="0"/>
              <a:t>Spierweefsel (</a:t>
            </a:r>
            <a:r>
              <a:rPr lang="nl-NL" sz="2400" dirty="0" err="1"/>
              <a:t>muscle</a:t>
            </a:r>
            <a:r>
              <a:rPr lang="nl-NL" sz="2400" dirty="0"/>
              <a:t>)</a:t>
            </a:r>
          </a:p>
          <a:p>
            <a:pPr lvl="1" eaLnBrk="1" hangingPunct="1"/>
            <a:r>
              <a:rPr lang="nl-NL" sz="2400" dirty="0"/>
              <a:t>Zenuwweefsel (</a:t>
            </a:r>
            <a:r>
              <a:rPr lang="nl-NL" sz="2400" dirty="0" err="1"/>
              <a:t>nervous</a:t>
            </a:r>
            <a:r>
              <a:rPr lang="nl-NL" sz="2400" dirty="0"/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nl-NL" sz="2800" dirty="0"/>
          </a:p>
          <a:p>
            <a:pPr eaLnBrk="1" hangingPunct="1">
              <a:buFont typeface="Wingdings" pitchFamily="2" charset="2"/>
              <a:buNone/>
            </a:pPr>
            <a:endParaRPr lang="nl-NL" sz="2800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8572540" y="6642100"/>
            <a:ext cx="17859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NL" altLang="nl-NL" sz="800" dirty="0" err="1"/>
              <a:t>cnx.org</a:t>
            </a:r>
            <a:endParaRPr lang="nl-NL" altLang="nl-NL" sz="800" dirty="0"/>
          </a:p>
        </p:txBody>
      </p:sp>
    </p:spTree>
    <p:extLst>
      <p:ext uri="{BB962C8B-B14F-4D97-AF65-F5344CB8AC3E}">
        <p14:creationId xmlns:p14="http://schemas.microsoft.com/office/powerpoint/2010/main" val="29861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Homeostase: coördinatie en controle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357438"/>
            <a:ext cx="8283575" cy="4114800"/>
          </a:xfrm>
        </p:spPr>
        <p:txBody>
          <a:bodyPr/>
          <a:lstStyle/>
          <a:p>
            <a:pPr eaLnBrk="1" hangingPunct="1"/>
            <a:r>
              <a:rPr lang="nl-NL" sz="2400" dirty="0"/>
              <a:t>Milieu constant, reageren op veranderingen</a:t>
            </a:r>
          </a:p>
          <a:p>
            <a:pPr marL="0" indent="0" eaLnBrk="1" hangingPunct="1">
              <a:buNone/>
            </a:pPr>
            <a:r>
              <a:rPr lang="nl-NL" sz="2400" b="1" dirty="0">
                <a:solidFill>
                  <a:srgbClr val="CC3399"/>
                </a:solidFill>
              </a:rPr>
              <a:t>Hoe?</a:t>
            </a:r>
          </a:p>
          <a:p>
            <a:pPr eaLnBrk="1" hangingPunct="1"/>
            <a:endParaRPr lang="nl-NL" sz="2400" dirty="0"/>
          </a:p>
          <a:p>
            <a:pPr eaLnBrk="1" hangingPunct="1">
              <a:spcBef>
                <a:spcPct val="0"/>
              </a:spcBef>
            </a:pPr>
            <a:endParaRPr lang="nl-NL" altLang="nl-NL" sz="2400" dirty="0"/>
          </a:p>
        </p:txBody>
      </p:sp>
    </p:spTree>
    <p:extLst>
      <p:ext uri="{BB962C8B-B14F-4D97-AF65-F5344CB8AC3E}">
        <p14:creationId xmlns:p14="http://schemas.microsoft.com/office/powerpoint/2010/main" val="343917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Homeostase: coördinatie en controle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357438"/>
            <a:ext cx="8283575" cy="4114800"/>
          </a:xfrm>
        </p:spPr>
        <p:txBody>
          <a:bodyPr/>
          <a:lstStyle/>
          <a:p>
            <a:pPr eaLnBrk="1" hangingPunct="1"/>
            <a:r>
              <a:rPr lang="nl-NL" sz="2400" dirty="0"/>
              <a:t>Milieu constant, reageren op veranderingen</a:t>
            </a:r>
          </a:p>
          <a:p>
            <a:pPr marL="0" indent="0" eaLnBrk="1" hangingPunct="1">
              <a:buNone/>
            </a:pPr>
            <a:r>
              <a:rPr lang="nl-NL" sz="2400" b="1" dirty="0">
                <a:solidFill>
                  <a:srgbClr val="CC3399"/>
                </a:solidFill>
              </a:rPr>
              <a:t>Hoe?</a:t>
            </a:r>
          </a:p>
          <a:p>
            <a:pPr eaLnBrk="1" hangingPunct="1"/>
            <a:endParaRPr lang="nl-NL" sz="2400" dirty="0"/>
          </a:p>
          <a:p>
            <a:pPr eaLnBrk="1" hangingPunct="1">
              <a:spcBef>
                <a:spcPct val="0"/>
              </a:spcBef>
            </a:pPr>
            <a:endParaRPr lang="nl-NL" altLang="nl-NL" sz="2400" dirty="0"/>
          </a:p>
        </p:txBody>
      </p:sp>
      <p:sp>
        <p:nvSpPr>
          <p:cNvPr id="3" name="Rechthoek 2"/>
          <p:cNvSpPr/>
          <p:nvPr/>
        </p:nvSpPr>
        <p:spPr>
          <a:xfrm>
            <a:off x="304799" y="3594795"/>
            <a:ext cx="82835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nl-NL" altLang="nl-NL" sz="2400" kern="0" dirty="0">
                <a:solidFill>
                  <a:srgbClr val="000000"/>
                </a:solidFill>
                <a:latin typeface="Tahoma"/>
              </a:rPr>
              <a:t>Communicatie tussen cellen</a:t>
            </a:r>
          </a:p>
          <a:p>
            <a:pPr lvl="0">
              <a:buClr>
                <a:srgbClr val="3333CC"/>
              </a:buClr>
              <a:buSzPct val="60000"/>
            </a:pPr>
            <a:endParaRPr lang="nl-NL" altLang="nl-NL" sz="2400" u="sng" kern="0" dirty="0">
              <a:solidFill>
                <a:srgbClr val="000000"/>
              </a:solidFill>
              <a:latin typeface="Tahoma"/>
            </a:endParaRPr>
          </a:p>
          <a:p>
            <a:pPr marL="342900" lvl="0" indent="-342900">
              <a:buClr>
                <a:srgbClr val="3333CC"/>
              </a:buClr>
              <a:buSzPct val="60000"/>
            </a:pPr>
            <a:r>
              <a:rPr lang="nl-NL" altLang="nl-NL" sz="2400" kern="0" dirty="0">
                <a:solidFill>
                  <a:srgbClr val="000000"/>
                </a:solidFill>
                <a:latin typeface="Tahoma"/>
              </a:rPr>
              <a:t>-zenuwstelsel: neurotransmitters, </a:t>
            </a:r>
            <a:r>
              <a:rPr lang="nl-NL" altLang="nl-NL" sz="2400" kern="0" dirty="0" err="1">
                <a:solidFill>
                  <a:srgbClr val="000000"/>
                </a:solidFill>
                <a:latin typeface="Tahoma"/>
              </a:rPr>
              <a:t>doelcel</a:t>
            </a:r>
            <a:r>
              <a:rPr lang="nl-NL" altLang="nl-NL" sz="2400" kern="0" dirty="0">
                <a:solidFill>
                  <a:srgbClr val="000000"/>
                </a:solidFill>
                <a:latin typeface="Tahoma"/>
              </a:rPr>
              <a:t>, snelle respons</a:t>
            </a:r>
          </a:p>
          <a:p>
            <a:pPr marL="342900" lvl="0" indent="-342900">
              <a:buClr>
                <a:srgbClr val="3333CC"/>
              </a:buClr>
              <a:buSzPct val="60000"/>
            </a:pPr>
            <a:endParaRPr lang="nl-NL" altLang="nl-NL" sz="2400" kern="0" dirty="0">
              <a:solidFill>
                <a:srgbClr val="000000"/>
              </a:solidFill>
              <a:latin typeface="Tahoma"/>
            </a:endParaRPr>
          </a:p>
          <a:p>
            <a:pPr marL="342900" lvl="0" indent="-342900">
              <a:buClr>
                <a:srgbClr val="3333CC"/>
              </a:buClr>
              <a:buSzPct val="60000"/>
            </a:pPr>
            <a:r>
              <a:rPr lang="nl-NL" altLang="nl-NL" sz="2400" kern="0" dirty="0">
                <a:solidFill>
                  <a:srgbClr val="000000"/>
                </a:solidFill>
                <a:latin typeface="Tahoma"/>
              </a:rPr>
              <a:t>-hormonen (endocriene klieren): hormoonreceptoren, circulatie, trage respons </a:t>
            </a:r>
            <a:r>
              <a:rPr lang="nl-NL" altLang="nl-NL" sz="2400" kern="0" dirty="0" err="1">
                <a:solidFill>
                  <a:srgbClr val="000000"/>
                </a:solidFill>
                <a:latin typeface="Tahoma"/>
              </a:rPr>
              <a:t>vb</a:t>
            </a:r>
            <a:r>
              <a:rPr lang="nl-NL" altLang="nl-NL" sz="2400" kern="0" dirty="0">
                <a:solidFill>
                  <a:srgbClr val="000000"/>
                </a:solidFill>
                <a:latin typeface="Tahoma"/>
              </a:rPr>
              <a:t> insuline, glucagon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8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>
                <a:hlinkClick r:id="rId3"/>
              </a:rPr>
              <a:t>Communicatie</a:t>
            </a:r>
            <a:endParaRPr lang="nl-NL" sz="36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784827"/>
            <a:ext cx="5206537" cy="5047773"/>
          </a:xfrm>
          <a:prstGeom prst="rect">
            <a:avLst/>
          </a:prstGeom>
        </p:spPr>
      </p:pic>
      <p:sp>
        <p:nvSpPr>
          <p:cNvPr id="2" name="Rechthoek 1"/>
          <p:cNvSpPr/>
          <p:nvPr/>
        </p:nvSpPr>
        <p:spPr>
          <a:xfrm>
            <a:off x="7116681" y="6553200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40.6</a:t>
            </a:r>
          </a:p>
        </p:txBody>
      </p:sp>
    </p:spTree>
    <p:extLst>
      <p:ext uri="{BB962C8B-B14F-4D97-AF65-F5344CB8AC3E}">
        <p14:creationId xmlns:p14="http://schemas.microsoft.com/office/powerpoint/2010/main" val="39627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Homeostase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76200" y="2286000"/>
            <a:ext cx="55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Regulator/conformist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53"/>
          <a:stretch/>
        </p:blipFill>
        <p:spPr>
          <a:xfrm rot="5400000">
            <a:off x="2509580" y="2138621"/>
            <a:ext cx="3424237" cy="4785797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2377240" y="6195239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40.7</a:t>
            </a:r>
          </a:p>
        </p:txBody>
      </p:sp>
    </p:spTree>
    <p:extLst>
      <p:ext uri="{BB962C8B-B14F-4D97-AF65-F5344CB8AC3E}">
        <p14:creationId xmlns:p14="http://schemas.microsoft.com/office/powerpoint/2010/main" val="271318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Homeostase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52400" y="2286000"/>
            <a:ext cx="5562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Feedback mechanismen – </a:t>
            </a:r>
            <a:r>
              <a:rPr lang="nl-NL" sz="2000" dirty="0">
                <a:solidFill>
                  <a:srgbClr val="FF0000"/>
                </a:solidFill>
                <a:latin typeface="+mj-lt"/>
              </a:rPr>
              <a:t>welke?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Veranderingen: 	</a:t>
            </a:r>
            <a:r>
              <a:rPr lang="nl-NL" sz="2000" dirty="0" err="1">
                <a:latin typeface="+mj-lt"/>
              </a:rPr>
              <a:t>circadian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rhythm</a:t>
            </a: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r>
              <a:rPr lang="nl-NL" sz="2000" dirty="0">
                <a:latin typeface="+mj-lt"/>
              </a:rPr>
              <a:t>			</a:t>
            </a:r>
            <a:r>
              <a:rPr lang="nl-NL" sz="2000" dirty="0" err="1">
                <a:latin typeface="+mj-lt"/>
              </a:rPr>
              <a:t>acclimatization</a:t>
            </a:r>
            <a:r>
              <a:rPr lang="nl-NL" sz="2000" dirty="0">
                <a:latin typeface="+mj-lt"/>
              </a:rPr>
              <a:t> </a:t>
            </a:r>
          </a:p>
          <a:p>
            <a:endParaRPr lang="nl-NL" sz="2000" dirty="0">
              <a:latin typeface="+mj-lt"/>
            </a:endParaRPr>
          </a:p>
          <a:p>
            <a:r>
              <a:rPr lang="nl-NL" sz="2000" i="1" dirty="0">
                <a:latin typeface="+mj-lt"/>
              </a:rPr>
              <a:t>		</a:t>
            </a:r>
            <a:r>
              <a:rPr lang="nl-NL" sz="1600" i="1" dirty="0">
                <a:latin typeface="+mj-lt"/>
              </a:rPr>
              <a:t>Wim Hof / </a:t>
            </a:r>
            <a:r>
              <a:rPr lang="nl-NL" sz="1600" i="1" dirty="0" err="1">
                <a:latin typeface="+mj-lt"/>
              </a:rPr>
              <a:t>Iceman</a:t>
            </a:r>
            <a:endParaRPr lang="nl-NL" sz="1600" i="1" dirty="0">
              <a:latin typeface="+mj-lt"/>
            </a:endParaRPr>
          </a:p>
          <a:p>
            <a:endParaRPr lang="nl-NL" sz="2000" dirty="0">
              <a:latin typeface="+mj-lt"/>
            </a:endParaRPr>
          </a:p>
          <a:p>
            <a:r>
              <a:rPr lang="nl-NL" sz="1400" dirty="0">
                <a:latin typeface="+mj-lt"/>
              </a:rPr>
              <a:t>		http://www.innerfire.nl/koude-training</a:t>
            </a:r>
          </a:p>
        </p:txBody>
      </p:sp>
    </p:spTree>
    <p:extLst>
      <p:ext uri="{BB962C8B-B14F-4D97-AF65-F5344CB8AC3E}">
        <p14:creationId xmlns:p14="http://schemas.microsoft.com/office/powerpoint/2010/main" val="40607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3103AA-68AD-4EA4-9FCC-84A0F53960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Homeostase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152400" y="2286000"/>
            <a:ext cx="5562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Feedback mechanismen – </a:t>
            </a:r>
            <a:r>
              <a:rPr lang="nl-NL" sz="2000" dirty="0">
                <a:solidFill>
                  <a:srgbClr val="FF0000"/>
                </a:solidFill>
                <a:latin typeface="+mj-lt"/>
              </a:rPr>
              <a:t>welke?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>
                <a:latin typeface="+mj-lt"/>
              </a:rPr>
              <a:t>Veranderingen: 	</a:t>
            </a:r>
            <a:r>
              <a:rPr lang="nl-NL" sz="2000" dirty="0" err="1">
                <a:latin typeface="+mj-lt"/>
              </a:rPr>
              <a:t>circadian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rhythm</a:t>
            </a:r>
            <a:endParaRPr lang="nl-NL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>
              <a:latin typeface="+mj-lt"/>
            </a:endParaRPr>
          </a:p>
          <a:p>
            <a:r>
              <a:rPr lang="nl-NL" sz="2000" dirty="0">
                <a:latin typeface="+mj-lt"/>
              </a:rPr>
              <a:t>			</a:t>
            </a:r>
            <a:r>
              <a:rPr lang="nl-NL" sz="2000" dirty="0" err="1">
                <a:latin typeface="+mj-lt"/>
              </a:rPr>
              <a:t>acclimatization</a:t>
            </a:r>
            <a:r>
              <a:rPr lang="nl-NL" sz="2000" dirty="0">
                <a:latin typeface="+mj-lt"/>
              </a:rPr>
              <a:t> </a:t>
            </a:r>
          </a:p>
          <a:p>
            <a:endParaRPr lang="nl-NL" sz="2000" dirty="0">
              <a:latin typeface="+mj-lt"/>
            </a:endParaRPr>
          </a:p>
          <a:p>
            <a:r>
              <a:rPr lang="nl-NL" sz="2000" i="1" dirty="0">
                <a:latin typeface="+mj-lt"/>
              </a:rPr>
              <a:t>		</a:t>
            </a:r>
            <a:r>
              <a:rPr lang="nl-NL" sz="1600" i="1" dirty="0">
                <a:latin typeface="+mj-lt"/>
              </a:rPr>
              <a:t>Wim Hof / </a:t>
            </a:r>
            <a:r>
              <a:rPr lang="nl-NL" sz="1600" i="1" dirty="0" err="1">
                <a:latin typeface="+mj-lt"/>
              </a:rPr>
              <a:t>Iceman</a:t>
            </a:r>
            <a:endParaRPr lang="nl-NL" sz="1600" i="1" dirty="0">
              <a:latin typeface="+mj-lt"/>
            </a:endParaRPr>
          </a:p>
          <a:p>
            <a:endParaRPr lang="nl-NL" sz="2000" dirty="0">
              <a:latin typeface="+mj-lt"/>
            </a:endParaRPr>
          </a:p>
          <a:p>
            <a:r>
              <a:rPr lang="nl-NL" sz="1400" dirty="0">
                <a:latin typeface="+mj-lt"/>
              </a:rPr>
              <a:t>		http://www.innerfire.nl/koude-training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74" y="914400"/>
            <a:ext cx="3796069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315274" y="6472238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40.9</a:t>
            </a:r>
          </a:p>
        </p:txBody>
      </p:sp>
    </p:spTree>
    <p:extLst>
      <p:ext uri="{BB962C8B-B14F-4D97-AF65-F5344CB8AC3E}">
        <p14:creationId xmlns:p14="http://schemas.microsoft.com/office/powerpoint/2010/main" val="13702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3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Leerdoelen H40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nl-NL" sz="1800" b="1" dirty="0"/>
              <a:t>Aan het eind van de les kun je:</a:t>
            </a:r>
            <a:endParaRPr lang="nl-NL" sz="1800" dirty="0"/>
          </a:p>
          <a:p>
            <a:pPr lvl="1" algn="just"/>
            <a:r>
              <a:rPr lang="nl-NL" sz="1800" dirty="0"/>
              <a:t>Het verschil tussen anatomie en fysiologie uitleggen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Termen zoals weefsel, orgaan, orgaan systeem verklaren (biologisch niveaus) en voorbeelden geven van orgaansystemen met bijbehorende organen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De 2 belangrijkste communicatie systemen in ons lichaam kennen en bij elk de belangrijkste kenmerken kunnen geven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Uitleggen wat homeostase is en hoe dit in ons lichaam geregeld wordt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De definitie kennen van conformist en regulator en aangeven wat de verschillen tussen beide zijn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9575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30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Opdracht H40 – Mastering </a:t>
            </a:r>
            <a:r>
              <a:rPr lang="nl-NL" altLang="nl-NL" sz="3600" dirty="0" err="1"/>
              <a:t>Biology</a:t>
            </a:r>
            <a:endParaRPr lang="nl-NL" altLang="nl-NL" sz="3600" dirty="0"/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 marL="0" lvl="0" indent="0">
              <a:buNone/>
            </a:pPr>
            <a:r>
              <a:rPr lang="nl-NL" sz="1400" b="1" dirty="0"/>
              <a:t>Mastering </a:t>
            </a:r>
            <a:r>
              <a:rPr lang="nl-NL" sz="1400" b="1" dirty="0" err="1"/>
              <a:t>Biology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/>
              <a:t>1. Maak een account aan/log in met behulp van de </a:t>
            </a:r>
            <a:r>
              <a:rPr lang="nl-NL" sz="1400" dirty="0" err="1"/>
              <a:t>MasteringBiology</a:t>
            </a:r>
            <a:r>
              <a:rPr lang="nl-NL" sz="1400" dirty="0"/>
              <a:t> Access Code</a:t>
            </a:r>
          </a:p>
          <a:p>
            <a:pPr marL="0" indent="0">
              <a:buNone/>
            </a:pPr>
            <a:r>
              <a:rPr lang="nl-NL" sz="1400" dirty="0"/>
              <a:t> </a:t>
            </a:r>
          </a:p>
          <a:p>
            <a:pPr marL="0" lvl="0" indent="0">
              <a:buNone/>
            </a:pPr>
            <a:r>
              <a:rPr lang="nl-NL" sz="1400" dirty="0"/>
              <a:t>2. Ga naar de </a:t>
            </a:r>
            <a:r>
              <a:rPr lang="nl-NL" sz="1400" dirty="0" err="1"/>
              <a:t>eText</a:t>
            </a:r>
            <a:r>
              <a:rPr lang="nl-NL" sz="1400" dirty="0"/>
              <a:t> – </a:t>
            </a:r>
            <a:r>
              <a:rPr lang="nl-NL" sz="1400" dirty="0" err="1"/>
              <a:t>Chapter</a:t>
            </a:r>
            <a:r>
              <a:rPr lang="nl-NL" sz="1400" dirty="0"/>
              <a:t> 40 en zoek de anatomie van een Hydra op (</a:t>
            </a:r>
            <a:r>
              <a:rPr lang="nl-NL" sz="1400" dirty="0" err="1"/>
              <a:t>blz</a:t>
            </a:r>
            <a:r>
              <a:rPr lang="nl-NL" sz="1400" dirty="0"/>
              <a:t> </a:t>
            </a:r>
            <a:r>
              <a:rPr lang="nl-NL" sz="1400" dirty="0" smtClean="0"/>
              <a:t>929, </a:t>
            </a:r>
            <a:r>
              <a:rPr lang="nl-NL" sz="1400" dirty="0"/>
              <a:t>fig. 40.3) en bookmark deze pagina.</a:t>
            </a:r>
          </a:p>
          <a:p>
            <a:pPr>
              <a:buFont typeface="+mj-lt"/>
              <a:buAutoNum type="arabicPeriod"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/>
              <a:t>3. Wat wordt bedoeld met anatomie?</a:t>
            </a:r>
          </a:p>
          <a:p>
            <a:pPr>
              <a:buFont typeface="+mj-lt"/>
              <a:buAutoNum type="arabicPeriod"/>
            </a:pPr>
            <a:endParaRPr lang="nl-NL" sz="1400" dirty="0"/>
          </a:p>
          <a:p>
            <a:pPr marL="0" lvl="0" indent="0">
              <a:buNone/>
            </a:pPr>
            <a:r>
              <a:rPr lang="en-US" sz="1400" dirty="0"/>
              <a:t>4. Ga </a:t>
            </a:r>
            <a:r>
              <a:rPr lang="en-US" sz="1400" dirty="0" err="1"/>
              <a:t>naar</a:t>
            </a:r>
            <a:r>
              <a:rPr lang="en-US" sz="1400" dirty="0"/>
              <a:t> de Study Area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selecteer</a:t>
            </a:r>
            <a:r>
              <a:rPr lang="en-US" sz="1400" dirty="0"/>
              <a:t> </a:t>
            </a:r>
            <a:r>
              <a:rPr lang="en-US" sz="1400" dirty="0" err="1"/>
              <a:t>bij</a:t>
            </a:r>
            <a:r>
              <a:rPr lang="en-US" sz="1400" dirty="0"/>
              <a:t> Figure Walkthroughs Chapter 40: The thermostatic function of the hypothalamus in human thermoregulation </a:t>
            </a:r>
            <a:endParaRPr lang="nl-NL" sz="1400" dirty="0"/>
          </a:p>
          <a:p>
            <a:pPr marL="0" indent="0">
              <a:buNone/>
            </a:pPr>
            <a:r>
              <a:rPr lang="en-US" sz="1400" dirty="0"/>
              <a:t> </a:t>
            </a:r>
            <a:endParaRPr lang="nl-NL" sz="1400" dirty="0"/>
          </a:p>
          <a:p>
            <a:pPr marL="0" lvl="0" indent="0">
              <a:buNone/>
            </a:pPr>
            <a:r>
              <a:rPr lang="nl-NL" sz="1400" dirty="0"/>
              <a:t>5. Bekijk het filmpje </a:t>
            </a:r>
          </a:p>
          <a:p>
            <a:pPr marL="0" indent="0">
              <a:buNone/>
            </a:pPr>
            <a:r>
              <a:rPr lang="nl-NL" sz="1400" dirty="0"/>
              <a:t> </a:t>
            </a:r>
          </a:p>
          <a:p>
            <a:pPr marL="0" lvl="0" indent="0">
              <a:buNone/>
            </a:pPr>
            <a:r>
              <a:rPr lang="nl-NL" sz="1400" dirty="0"/>
              <a:t>6. Wat betekenen de volgende termen: </a:t>
            </a:r>
            <a:r>
              <a:rPr lang="nl-NL" sz="1400" dirty="0" err="1"/>
              <a:t>homeostasis</a:t>
            </a:r>
            <a:r>
              <a:rPr lang="nl-NL" sz="1400" dirty="0"/>
              <a:t> en </a:t>
            </a:r>
            <a:r>
              <a:rPr lang="nl-NL" sz="1400" dirty="0" err="1"/>
              <a:t>thermoregulation</a:t>
            </a:r>
            <a:r>
              <a:rPr lang="nl-NL" sz="1400" dirty="0"/>
              <a:t>?</a:t>
            </a:r>
          </a:p>
          <a:p>
            <a:pPr>
              <a:buFont typeface="+mj-lt"/>
              <a:buAutoNum type="arabicPeriod"/>
            </a:pPr>
            <a:endParaRPr lang="nl-NL" sz="1400" dirty="0"/>
          </a:p>
          <a:p>
            <a:pPr marL="0" lvl="0" indent="0">
              <a:buNone/>
            </a:pPr>
            <a:r>
              <a:rPr lang="nl-NL" sz="1400" dirty="0"/>
              <a:t>7. Wat is de rol van de hypothalamus?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1746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31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Leerdoelen H40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152400" y="2117725"/>
            <a:ext cx="8343900" cy="5273675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nl-NL" sz="1800" b="1" dirty="0"/>
              <a:t>Aan het eind van de les kun je:</a:t>
            </a:r>
            <a:endParaRPr lang="nl-NL" sz="1800" dirty="0"/>
          </a:p>
          <a:p>
            <a:pPr lvl="1" algn="just"/>
            <a:r>
              <a:rPr lang="nl-NL" sz="1800" dirty="0"/>
              <a:t>Het verschil tussen anatomie en fysiologie uitleggen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Termen zoals weefsel, orgaan, orgaan systeem verklaren (biologisch niveaus) en voorbeelden geven van orgaansystemen met bijbehorende organen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De 2 belangrijkste communicatie systemen in ons lichaam kennen en bij elk de belangrijkste kenmerken kunnen geven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Uitleggen wat homeostase is en hoe dit in ons lichaam geregeld wordt</a:t>
            </a:r>
          </a:p>
          <a:p>
            <a:pPr lvl="1" algn="just"/>
            <a:endParaRPr lang="nl-NL" sz="1800" dirty="0"/>
          </a:p>
          <a:p>
            <a:pPr lvl="1" algn="just"/>
            <a:r>
              <a:rPr lang="nl-NL" sz="1800" dirty="0"/>
              <a:t>De definitie kennen van conformist en regulator en aangeven wat de verschillen tussen beide zijn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3673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4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  Wat is al bekend bij jullie?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800100" y="1828800"/>
            <a:ext cx="8343900" cy="5273675"/>
          </a:xfrm>
        </p:spPr>
        <p:txBody>
          <a:bodyPr/>
          <a:lstStyle/>
          <a:p>
            <a:pPr marL="457200" lvl="1" indent="0" algn="just">
              <a:buFont typeface="Wingdings" pitchFamily="2" charset="2"/>
              <a:buNone/>
            </a:pPr>
            <a:endParaRPr lang="en-US" sz="20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2000" dirty="0" err="1"/>
              <a:t>Welke</a:t>
            </a:r>
            <a:r>
              <a:rPr lang="en-US" sz="2000" dirty="0"/>
              <a:t> 4 </a:t>
            </a:r>
            <a:r>
              <a:rPr lang="en-US" sz="2000" dirty="0" err="1"/>
              <a:t>weefselsoorten</a:t>
            </a:r>
            <a:r>
              <a:rPr lang="en-US" sz="2000" dirty="0"/>
              <a:t> </a:t>
            </a:r>
            <a:r>
              <a:rPr lang="en-US" sz="2000" dirty="0" err="1"/>
              <a:t>worden</a:t>
            </a:r>
            <a:r>
              <a:rPr lang="en-US" sz="2000" dirty="0"/>
              <a:t> </a:t>
            </a:r>
            <a:r>
              <a:rPr lang="en-US" sz="2000" dirty="0" err="1"/>
              <a:t>onderscheiden</a:t>
            </a:r>
            <a:r>
              <a:rPr lang="en-US" sz="2000" dirty="0"/>
              <a:t>? 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A. </a:t>
            </a:r>
            <a:r>
              <a:rPr lang="en-US" sz="1600" dirty="0" err="1"/>
              <a:t>Epitheelweefsel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B. </a:t>
            </a:r>
            <a:r>
              <a:rPr lang="en-US" sz="1600" dirty="0" err="1"/>
              <a:t>Vetweefsel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C. </a:t>
            </a:r>
            <a:r>
              <a:rPr lang="en-US" sz="1600" dirty="0" err="1"/>
              <a:t>Bloed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D. </a:t>
            </a:r>
            <a:r>
              <a:rPr lang="en-US" sz="1600" dirty="0" err="1"/>
              <a:t>Bindweefsel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E. </a:t>
            </a:r>
            <a:r>
              <a:rPr lang="en-US" sz="1600" dirty="0" err="1"/>
              <a:t>Hartspierweefsel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F. </a:t>
            </a:r>
            <a:r>
              <a:rPr lang="en-US" sz="1600" dirty="0" err="1"/>
              <a:t>Botweefsel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G. </a:t>
            </a:r>
            <a:r>
              <a:rPr lang="en-US" sz="1600" dirty="0" err="1"/>
              <a:t>Spierweefsel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H. </a:t>
            </a:r>
            <a:r>
              <a:rPr lang="en-US" sz="1600" dirty="0" err="1"/>
              <a:t>Kraakbeen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I. </a:t>
            </a:r>
            <a:r>
              <a:rPr lang="en-US" sz="1600" dirty="0" err="1"/>
              <a:t>Huidweefsel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J. </a:t>
            </a:r>
            <a:r>
              <a:rPr lang="en-US" sz="1600" dirty="0" err="1"/>
              <a:t>Zenuwweefsel</a:t>
            </a: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K. </a:t>
            </a:r>
            <a:r>
              <a:rPr lang="en-US" sz="1600" dirty="0" err="1"/>
              <a:t>Bloedvaten</a:t>
            </a:r>
            <a:endParaRPr lang="en-US" sz="1600" dirty="0"/>
          </a:p>
        </p:txBody>
      </p:sp>
      <p:pic>
        <p:nvPicPr>
          <p:cNvPr id="5" name="Picture 8" descr="weefs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00413"/>
            <a:ext cx="4319587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 bwMode="auto">
          <a:xfrm>
            <a:off x="5161756" y="4683456"/>
            <a:ext cx="3429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5105400" y="6019800"/>
            <a:ext cx="3429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13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Times New Roman" pitchFamily="18" charset="0"/>
              <a:buNone/>
            </a:pPr>
            <a:fld id="{0974C006-135B-4CFC-ACA2-2B2B7A2BFFB1}" type="slidenum">
              <a:rPr lang="en-US" altLang="nl-NL" smtClean="0">
                <a:latin typeface="Tahoma" pitchFamily="34" charset="0"/>
                <a:ea typeface="SimSun" pitchFamily="2" charset="-122"/>
              </a:rPr>
              <a:pPr>
                <a:buFont typeface="Times New Roman" pitchFamily="18" charset="0"/>
                <a:buNone/>
              </a:pPr>
              <a:t>5</a:t>
            </a:fld>
            <a:endParaRPr lang="en-US" altLang="nl-NL"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14313"/>
            <a:ext cx="7793037" cy="1462087"/>
          </a:xfrm>
        </p:spPr>
        <p:txBody>
          <a:bodyPr/>
          <a:lstStyle/>
          <a:p>
            <a:pPr eaLnBrk="1" hangingPunct="1"/>
            <a:r>
              <a:rPr lang="nl-NL" altLang="nl-NL" sz="3600" dirty="0"/>
              <a:t>  Wat is nog meer bekend bij jullie?</a:t>
            </a:r>
          </a:p>
        </p:txBody>
      </p:sp>
      <p:sp>
        <p:nvSpPr>
          <p:cNvPr id="16388" name="Content Placeholder 4"/>
          <p:cNvSpPr>
            <a:spLocks noGrp="1"/>
          </p:cNvSpPr>
          <p:nvPr>
            <p:ph idx="1"/>
          </p:nvPr>
        </p:nvSpPr>
        <p:spPr>
          <a:xfrm>
            <a:off x="228600" y="1828800"/>
            <a:ext cx="8343900" cy="5273675"/>
          </a:xfrm>
        </p:spPr>
        <p:txBody>
          <a:bodyPr/>
          <a:lstStyle/>
          <a:p>
            <a:pPr marL="457200" lvl="1" indent="0" algn="just">
              <a:buFont typeface="Wingdings" pitchFamily="2" charset="2"/>
              <a:buNone/>
            </a:pPr>
            <a:endParaRPr lang="en-US" sz="2000" dirty="0"/>
          </a:p>
          <a:p>
            <a:pPr marL="457200" lvl="1" indent="0" algn="just">
              <a:buNone/>
            </a:pPr>
            <a:r>
              <a:rPr lang="en-US" sz="2000" dirty="0"/>
              <a:t>Welke van de </a:t>
            </a:r>
            <a:r>
              <a:rPr lang="en-US" sz="2000" dirty="0" err="1"/>
              <a:t>hieronder</a:t>
            </a:r>
            <a:r>
              <a:rPr lang="en-US" sz="2000" dirty="0"/>
              <a:t> </a:t>
            </a:r>
            <a:r>
              <a:rPr lang="en-US" sz="2000" dirty="0" err="1"/>
              <a:t>genoemde</a:t>
            </a:r>
            <a:r>
              <a:rPr lang="en-US" sz="2000" dirty="0"/>
              <a:t> </a:t>
            </a:r>
            <a:r>
              <a:rPr lang="en-US" sz="2000" dirty="0" err="1"/>
              <a:t>systemen</a:t>
            </a:r>
            <a:r>
              <a:rPr lang="en-US" sz="2000" dirty="0"/>
              <a:t> </a:t>
            </a:r>
            <a:r>
              <a:rPr lang="en-US" sz="2000" dirty="0" err="1"/>
              <a:t>behoren</a:t>
            </a:r>
            <a:r>
              <a:rPr lang="en-US" sz="2000" dirty="0"/>
              <a:t> tot de </a:t>
            </a:r>
            <a:r>
              <a:rPr lang="en-US" sz="2000" dirty="0" err="1"/>
              <a:t>orgaansystemen</a:t>
            </a:r>
            <a:r>
              <a:rPr lang="en-US" sz="2000" dirty="0"/>
              <a:t> in </a:t>
            </a:r>
            <a:r>
              <a:rPr lang="en-US" sz="2000" dirty="0" err="1"/>
              <a:t>zoogdieren</a:t>
            </a:r>
            <a:r>
              <a:rPr lang="en-US" sz="2000" dirty="0"/>
              <a:t>? </a:t>
            </a:r>
          </a:p>
          <a:p>
            <a:pPr marL="457200" lvl="1" indent="0" algn="just">
              <a:buFont typeface="Wingdings" pitchFamily="2" charset="2"/>
              <a:buNone/>
            </a:pPr>
            <a:endParaRPr lang="en-US" sz="1600" dirty="0"/>
          </a:p>
          <a:p>
            <a:pPr marL="457200" lvl="1" indent="0" algn="just">
              <a:buFont typeface="Wingdings" pitchFamily="2" charset="2"/>
              <a:buNone/>
            </a:pPr>
            <a:r>
              <a:rPr lang="en-US" sz="1600" dirty="0"/>
              <a:t>A. </a:t>
            </a:r>
            <a:r>
              <a:rPr lang="en-US" sz="1600" dirty="0" err="1"/>
              <a:t>Spijsverteringsstelsel</a:t>
            </a:r>
            <a:endParaRPr lang="en-US" sz="1600" dirty="0"/>
          </a:p>
          <a:p>
            <a:pPr marL="457200" lvl="1" indent="0" algn="just">
              <a:buNone/>
            </a:pPr>
            <a:r>
              <a:rPr lang="en-US" sz="1600" dirty="0"/>
              <a:t>B. </a:t>
            </a:r>
            <a:r>
              <a:rPr lang="en-US" sz="1600" dirty="0">
                <a:ea typeface="+mn-lt"/>
                <a:cs typeface="+mn-lt"/>
              </a:rPr>
              <a:t>Darm </a:t>
            </a:r>
            <a:r>
              <a:rPr lang="en-US" sz="1600" dirty="0" err="1">
                <a:ea typeface="+mn-lt"/>
                <a:cs typeface="+mn-lt"/>
              </a:rPr>
              <a:t>systeem</a:t>
            </a:r>
          </a:p>
          <a:p>
            <a:pPr marL="457200" lvl="1" indent="0" algn="just">
              <a:buNone/>
            </a:pPr>
            <a:r>
              <a:rPr lang="en-US" sz="1600" dirty="0"/>
              <a:t>C. </a:t>
            </a:r>
            <a:r>
              <a:rPr lang="en-US" sz="1600" dirty="0" err="1">
                <a:ea typeface="+mn-lt"/>
                <a:cs typeface="+mn-lt"/>
              </a:rPr>
              <a:t>Hartstelsel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D. </a:t>
            </a:r>
            <a:r>
              <a:rPr lang="en-US" sz="1600" dirty="0" err="1">
                <a:ea typeface="+mn-lt"/>
                <a:cs typeface="+mn-lt"/>
              </a:rPr>
              <a:t>Bloedsomloop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E. </a:t>
            </a:r>
            <a:r>
              <a:rPr lang="en-US" sz="1600" dirty="0" err="1">
                <a:ea typeface="+mn-lt"/>
                <a:cs typeface="+mn-lt"/>
              </a:rPr>
              <a:t>Ademhalingsstelsel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F. </a:t>
            </a:r>
            <a:r>
              <a:rPr lang="en-US" sz="1600" dirty="0" err="1">
                <a:ea typeface="+mn-lt"/>
                <a:cs typeface="+mn-lt"/>
              </a:rPr>
              <a:t>Immuun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systeem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sz="1600" dirty="0"/>
          </a:p>
          <a:p>
            <a:pPr marL="457200" lvl="1" indent="0" algn="just">
              <a:buNone/>
            </a:pPr>
            <a:r>
              <a:rPr lang="en-US" sz="1600" dirty="0"/>
              <a:t>G. </a:t>
            </a:r>
            <a:r>
              <a:rPr lang="en-US" sz="1600" dirty="0" err="1">
                <a:ea typeface="+mn-lt"/>
                <a:cs typeface="+mn-lt"/>
              </a:rPr>
              <a:t>Excretie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systeem</a:t>
            </a:r>
          </a:p>
          <a:p>
            <a:pPr marL="457200" lvl="1" indent="0" algn="just">
              <a:buNone/>
            </a:pPr>
            <a:r>
              <a:rPr lang="en-US" sz="1600" dirty="0"/>
              <a:t>H. </a:t>
            </a:r>
            <a:r>
              <a:rPr lang="en-US" sz="1600" dirty="0" err="1">
                <a:ea typeface="+mn-lt"/>
                <a:cs typeface="+mn-lt"/>
              </a:rPr>
              <a:t>Endocrien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systeem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I. </a:t>
            </a:r>
            <a:r>
              <a:rPr lang="en-US" sz="1600" dirty="0" err="1">
                <a:ea typeface="+mn-lt"/>
                <a:cs typeface="+mn-lt"/>
              </a:rPr>
              <a:t>Hormoon</a:t>
            </a:r>
            <a:r>
              <a:rPr lang="en-US" sz="1600" dirty="0">
                <a:ea typeface="+mn-lt"/>
                <a:cs typeface="+mn-lt"/>
              </a:rPr>
              <a:t> </a:t>
            </a:r>
            <a:r>
              <a:rPr lang="en-US" sz="1600" dirty="0" err="1">
                <a:ea typeface="+mn-lt"/>
                <a:cs typeface="+mn-lt"/>
              </a:rPr>
              <a:t>stelsel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J. </a:t>
            </a:r>
            <a:r>
              <a:rPr lang="en-US" sz="1600" dirty="0" err="1">
                <a:ea typeface="+mn-lt"/>
                <a:cs typeface="+mn-lt"/>
              </a:rPr>
              <a:t>Voortplantingsstelsel</a:t>
            </a:r>
            <a:endParaRPr lang="en-US" sz="1600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r>
              <a:rPr lang="en-US" sz="1600" dirty="0"/>
              <a:t>K. </a:t>
            </a:r>
            <a:r>
              <a:rPr lang="en-US" sz="1600" dirty="0" err="1">
                <a:ea typeface="+mn-lt"/>
                <a:cs typeface="+mn-lt"/>
              </a:rPr>
              <a:t>Zenuwstelsel</a:t>
            </a: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8671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Anatomie en fysiologie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2514600"/>
            <a:ext cx="4968875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NL" sz="2400" b="1" dirty="0"/>
              <a:t>Anatomie</a:t>
            </a:r>
            <a:r>
              <a:rPr lang="nl-NL" sz="24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nl-NL" sz="2400" dirty="0"/>
              <a:t>	Bestudeert de </a:t>
            </a:r>
            <a:r>
              <a:rPr lang="nl-NL" sz="2400" i="1" dirty="0"/>
              <a:t>structuur</a:t>
            </a:r>
            <a:r>
              <a:rPr lang="nl-NL" sz="2400" dirty="0"/>
              <a:t>  van een organisme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nl-NL" sz="2400" dirty="0"/>
              <a:t>	(</a:t>
            </a:r>
            <a:r>
              <a:rPr lang="nl-NL" sz="2400" dirty="0" err="1"/>
              <a:t>ana</a:t>
            </a:r>
            <a:r>
              <a:rPr lang="nl-NL" sz="2400" dirty="0"/>
              <a:t> </a:t>
            </a:r>
            <a:r>
              <a:rPr lang="nl-NL" sz="2400" dirty="0" err="1"/>
              <a:t>tome</a:t>
            </a:r>
            <a:r>
              <a:rPr lang="nl-NL" sz="2400" dirty="0"/>
              <a:t> = open snijden)</a:t>
            </a:r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eaLnBrk="1" hangingPunct="1">
              <a:lnSpc>
                <a:spcPct val="80000"/>
              </a:lnSpc>
            </a:pPr>
            <a:r>
              <a:rPr lang="nl-NL" sz="2400" b="1" dirty="0"/>
              <a:t>Fysiologie</a:t>
            </a:r>
            <a:r>
              <a:rPr lang="nl-NL" sz="2400" dirty="0"/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nl-NL" sz="2400" dirty="0"/>
              <a:t>	Bestudeert de </a:t>
            </a:r>
            <a:r>
              <a:rPr lang="nl-NL" sz="2400" i="1" dirty="0"/>
              <a:t>functies</a:t>
            </a:r>
            <a:r>
              <a:rPr lang="nl-NL" sz="2400" dirty="0"/>
              <a:t>  van een organisme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4763" y="2654319"/>
            <a:ext cx="2033587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hoek 1"/>
          <p:cNvSpPr>
            <a:spLocks noChangeArrowheads="1"/>
          </p:cNvSpPr>
          <p:nvPr/>
        </p:nvSpPr>
        <p:spPr bwMode="auto">
          <a:xfrm>
            <a:off x="6500826" y="5927744"/>
            <a:ext cx="17764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altLang="nl-NL" sz="800" dirty="0">
                <a:latin typeface="+mj-lt"/>
              </a:rPr>
              <a:t>http://www.menselijk-lichaam.com</a:t>
            </a:r>
          </a:p>
        </p:txBody>
      </p:sp>
    </p:spTree>
    <p:extLst>
      <p:ext uri="{BB962C8B-B14F-4D97-AF65-F5344CB8AC3E}">
        <p14:creationId xmlns:p14="http://schemas.microsoft.com/office/powerpoint/2010/main" val="141755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Vorm en functie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2514600"/>
            <a:ext cx="6950075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NL" sz="2400" dirty="0"/>
              <a:t>Vorm: 	erfelijk materiaal 					interacties met omgeving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sz="12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1" name="Rechthoek 10"/>
          <p:cNvSpPr>
            <a:spLocks noChangeArrowheads="1"/>
          </p:cNvSpPr>
          <p:nvPr/>
        </p:nvSpPr>
        <p:spPr bwMode="auto">
          <a:xfrm>
            <a:off x="630238" y="5602287"/>
            <a:ext cx="4572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b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nl-NL" altLang="nl-NL" sz="1800" b="1" dirty="0">
                <a:latin typeface="+mj-lt"/>
              </a:rPr>
              <a:t>Convergente </a:t>
            </a:r>
            <a:r>
              <a:rPr lang="nl-NL" altLang="nl-NL" sz="1800" b="1" dirty="0" smtClean="0">
                <a:latin typeface="+mj-lt"/>
              </a:rPr>
              <a:t>evolutie</a:t>
            </a:r>
            <a:endParaRPr lang="nl-NL" altLang="nl-NL" sz="1800" b="1" dirty="0" smtClean="0"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810000" y="6466700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40.2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018" y="3299617"/>
            <a:ext cx="1819601" cy="31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Uitwisseling met omgeving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6950075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nl-NL" sz="2400" dirty="0"/>
              <a:t>Hoe kan dit?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sz="12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94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1C31779-5ED9-44CC-BE88-CFE1C9118AF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sz="3600" dirty="0"/>
              <a:t>Uitwisseling met omgeving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9800"/>
            <a:ext cx="6950075" cy="47244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nl-NL" sz="2400" dirty="0"/>
              <a:t>Hoe kan dit?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nl-NL" sz="1200" dirty="0"/>
          </a:p>
          <a:p>
            <a:pPr eaLnBrk="1" hangingPunct="1">
              <a:lnSpc>
                <a:spcPct val="80000"/>
              </a:lnSpc>
            </a:pPr>
            <a:endParaRPr lang="nl-NL" sz="24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11" name="Rechthoek 10"/>
          <p:cNvSpPr>
            <a:spLocks noChangeArrowheads="1"/>
          </p:cNvSpPr>
          <p:nvPr/>
        </p:nvSpPr>
        <p:spPr bwMode="auto">
          <a:xfrm>
            <a:off x="630237" y="2590800"/>
            <a:ext cx="83137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 b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>
                <a:latin typeface="+mj-lt"/>
              </a:rPr>
              <a:t>Uitwisseling</a:t>
            </a:r>
            <a:r>
              <a:rPr lang="en-US" altLang="nl-NL" sz="1800" dirty="0">
                <a:latin typeface="+mj-lt"/>
              </a:rPr>
              <a:t> van </a:t>
            </a:r>
            <a:r>
              <a:rPr lang="en-US" altLang="nl-NL" sz="1800" dirty="0" err="1">
                <a:latin typeface="+mj-lt"/>
              </a:rPr>
              <a:t>nutrienten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vindt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plaats</a:t>
            </a:r>
            <a:r>
              <a:rPr lang="en-US" altLang="nl-NL" sz="1800" dirty="0">
                <a:latin typeface="+mj-lt"/>
              </a:rPr>
              <a:t> door </a:t>
            </a:r>
            <a:r>
              <a:rPr lang="en-US" altLang="nl-NL" sz="1800" dirty="0" err="1">
                <a:latin typeface="+mj-lt"/>
              </a:rPr>
              <a:t>diffusie</a:t>
            </a:r>
            <a:r>
              <a:rPr lang="en-US" altLang="nl-NL" sz="1800" dirty="0">
                <a:latin typeface="+mj-lt"/>
              </a:rPr>
              <a:t> via de </a:t>
            </a:r>
            <a:r>
              <a:rPr lang="en-US" altLang="nl-NL" sz="1800" dirty="0" err="1">
                <a:latin typeface="+mj-lt"/>
              </a:rPr>
              <a:t>plasmamembraan</a:t>
            </a:r>
            <a:endParaRPr lang="en-US" altLang="nl-NL" sz="18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nl-NL" sz="18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1800" dirty="0" err="1">
                <a:latin typeface="+mj-lt"/>
              </a:rPr>
              <a:t>Alle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cellen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staan</a:t>
            </a:r>
            <a:r>
              <a:rPr lang="en-US" altLang="nl-NL" sz="1800" dirty="0">
                <a:latin typeface="+mj-lt"/>
              </a:rPr>
              <a:t> in contact met </a:t>
            </a:r>
            <a:r>
              <a:rPr lang="en-US" altLang="nl-NL" sz="1800" dirty="0" err="1">
                <a:latin typeface="+mj-lt"/>
              </a:rPr>
              <a:t>een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waterige</a:t>
            </a:r>
            <a:r>
              <a:rPr lang="en-US" altLang="nl-NL" sz="1800" dirty="0">
                <a:latin typeface="+mj-lt"/>
              </a:rPr>
              <a:t> </a:t>
            </a:r>
            <a:r>
              <a:rPr lang="en-US" altLang="nl-NL" sz="1800" dirty="0" err="1">
                <a:latin typeface="+mj-lt"/>
              </a:rPr>
              <a:t>omgeving</a:t>
            </a:r>
            <a:endParaRPr lang="nl-NL" altLang="nl-NL" sz="1800" b="1" dirty="0">
              <a:latin typeface="+mj-lt"/>
            </a:endParaRPr>
          </a:p>
        </p:txBody>
      </p:sp>
      <p:pic>
        <p:nvPicPr>
          <p:cNvPr id="12" name="Picture 3" descr="40_03SurfaceArea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0"/>
            <a:ext cx="3919538" cy="297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hoek 1"/>
          <p:cNvSpPr/>
          <p:nvPr/>
        </p:nvSpPr>
        <p:spPr>
          <a:xfrm>
            <a:off x="4567196" y="6581001"/>
            <a:ext cx="960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nl-NL" sz="1200" dirty="0">
                <a:solidFill>
                  <a:srgbClr val="000000"/>
                </a:solidFill>
              </a:rPr>
              <a:t>Figuur 40.3</a:t>
            </a:r>
          </a:p>
        </p:txBody>
      </p:sp>
    </p:spTree>
    <p:extLst>
      <p:ext uri="{BB962C8B-B14F-4D97-AF65-F5344CB8AC3E}">
        <p14:creationId xmlns:p14="http://schemas.microsoft.com/office/powerpoint/2010/main" val="23590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923</Words>
  <Application>Microsoft Office PowerPoint</Application>
  <PresentationFormat>Diavoorstelling (4:3)</PresentationFormat>
  <Paragraphs>265</Paragraphs>
  <Slides>31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SimSun</vt:lpstr>
      <vt:lpstr>Arial</vt:lpstr>
      <vt:lpstr>Tahoma</vt:lpstr>
      <vt:lpstr>Times New Roman</vt:lpstr>
      <vt:lpstr>Wingdings</vt:lpstr>
      <vt:lpstr>Blends</vt:lpstr>
      <vt:lpstr>Hoofdstuk 40 Dierlijke weefsels</vt:lpstr>
      <vt:lpstr>Herhaling H31 </vt:lpstr>
      <vt:lpstr>Leerdoelen H40</vt:lpstr>
      <vt:lpstr>  Wat is al bekend bij jullie?</vt:lpstr>
      <vt:lpstr>  Wat is nog meer bekend bij jullie?</vt:lpstr>
      <vt:lpstr>Anatomie en fysiologie</vt:lpstr>
      <vt:lpstr>Vorm en functie </vt:lpstr>
      <vt:lpstr>Uitwisseling met omgeving </vt:lpstr>
      <vt:lpstr>Uitwisseling met omgeving </vt:lpstr>
      <vt:lpstr>Uitwisseling met omgeving 1 </vt:lpstr>
      <vt:lpstr>Uitwisseling met omgeving 1 </vt:lpstr>
      <vt:lpstr>Interne oppervlaktes voor uitwisseling</vt:lpstr>
      <vt:lpstr>De dunne darm</vt:lpstr>
      <vt:lpstr>PowerPoint-presentatie</vt:lpstr>
      <vt:lpstr>Jejunum kat</vt:lpstr>
      <vt:lpstr>De longen</vt:lpstr>
      <vt:lpstr>De nieren</vt:lpstr>
      <vt:lpstr>Orgaansystemen (zoogdieren)</vt:lpstr>
      <vt:lpstr>PowerPoint-presentatie</vt:lpstr>
      <vt:lpstr>PowerPoint-presentatie</vt:lpstr>
      <vt:lpstr>PowerPoint-presentatie</vt:lpstr>
      <vt:lpstr>Orgaan – weefsel – cel</vt:lpstr>
      <vt:lpstr>Histologie = leer van de weefsels</vt:lpstr>
      <vt:lpstr>Homeostase: coördinatie en controle</vt:lpstr>
      <vt:lpstr>Homeostase: coördinatie en controle</vt:lpstr>
      <vt:lpstr>Communicatie</vt:lpstr>
      <vt:lpstr>Homeostase</vt:lpstr>
      <vt:lpstr>Homeostase</vt:lpstr>
      <vt:lpstr>Homeostase</vt:lpstr>
      <vt:lpstr>Opdracht H40 – Mastering Biology</vt:lpstr>
      <vt:lpstr>Leerdoelen H40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Alexandra Alves</dc:creator>
  <cp:lastModifiedBy>Vrenken TE, Titia</cp:lastModifiedBy>
  <cp:revision>258</cp:revision>
  <cp:lastPrinted>2014-09-22T13:11:02Z</cp:lastPrinted>
  <dcterms:created xsi:type="dcterms:W3CDTF">2007-05-06T17:37:39Z</dcterms:created>
  <dcterms:modified xsi:type="dcterms:W3CDTF">2020-10-23T10:58:50Z</dcterms:modified>
</cp:coreProperties>
</file>